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2"/>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5" r:id="rId15"/>
    <p:sldId id="276" r:id="rId16"/>
    <p:sldId id="270" r:id="rId17"/>
    <p:sldId id="271" r:id="rId18"/>
    <p:sldId id="272" r:id="rId19"/>
    <p:sldId id="273" r:id="rId20"/>
    <p:sldId id="274"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Century Schoolbook" panose="02040604050505020304" pitchFamily="18" charset="0"/>
      <p:regular r:id="rId27"/>
      <p:bold r:id="rId28"/>
      <p:italic r:id="rId29"/>
      <p:boldItalic r:id="rId30"/>
    </p:embeddedFont>
    <p:embeddedFont>
      <p:font typeface="Poppins" panose="020B0604020202020204" charset="0"/>
      <p:regular r:id="rId31"/>
      <p:bold r:id="rId32"/>
      <p:italic r:id="rId33"/>
      <p:boldItalic r:id="rId34"/>
    </p:embeddedFont>
    <p:embeddedFont>
      <p:font typeface="Poppins Medium" panose="020B0604020202020204" charset="0"/>
      <p:regular r:id="rId35"/>
      <p:bold r:id="rId36"/>
      <p:italic r:id="rId37"/>
      <p:boldItalic r:id="rId38"/>
    </p:embeddedFont>
    <p:embeddedFont>
      <p:font typeface="Wingdings 2" panose="05020102010507070707" pitchFamily="18" charset="2"/>
      <p:regular r:id="rId3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2626"/>
    <a:srgbClr val="FFFFFF"/>
    <a:srgbClr val="3535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331" autoAdjust="0"/>
    <p:restoredTop sz="94660"/>
  </p:normalViewPr>
  <p:slideViewPr>
    <p:cSldViewPr snapToGrid="0">
      <p:cViewPr>
        <p:scale>
          <a:sx n="75" d="100"/>
          <a:sy n="75" d="100"/>
        </p:scale>
        <p:origin x="2220" y="121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image1.png>
</file>

<file path=ppt/media/image10.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554f6f9975_9_52:notes"/>
          <p:cNvSpPr txBox="1">
            <a:spLocks noGrp="1"/>
          </p:cNvSpPr>
          <p:nvPr>
            <p:ph type="body" idx="1"/>
          </p:nvPr>
        </p:nvSpPr>
        <p:spPr>
          <a:xfrm>
            <a:off x="685800" y="4400640"/>
            <a:ext cx="5486100" cy="3600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b="0" strike="noStrike">
              <a:solidFill>
                <a:srgbClr val="000000"/>
              </a:solidFill>
              <a:latin typeface="Arial"/>
              <a:ea typeface="Arial"/>
              <a:cs typeface="Arial"/>
              <a:sym typeface="Arial"/>
            </a:endParaRPr>
          </a:p>
        </p:txBody>
      </p:sp>
      <p:sp>
        <p:nvSpPr>
          <p:cNvPr id="138" name="Google Shape;138;g554f6f9975_9_52:notes"/>
          <p:cNvSpPr txBox="1"/>
          <p:nvPr/>
        </p:nvSpPr>
        <p:spPr>
          <a:xfrm>
            <a:off x="3884760" y="8685360"/>
            <a:ext cx="2971500" cy="4584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None/>
            </a:pPr>
            <a:fld id="{00000000-1234-1234-1234-123412341234}" type="slidenum">
              <a:rPr lang="en-GB" sz="1200" b="0" i="0" u="none" strike="noStrike" cap="none">
                <a:solidFill>
                  <a:srgbClr val="000000"/>
                </a:solidFill>
                <a:latin typeface="Times New Roman"/>
                <a:ea typeface="Times New Roman"/>
                <a:cs typeface="Times New Roman"/>
                <a:sym typeface="Times New Roman"/>
              </a:rPr>
              <a:t>1</a:t>
            </a:fld>
            <a:endParaRPr sz="1400" b="0" i="0" u="none" strike="noStrike" cap="none">
              <a:solidFill>
                <a:srgbClr val="000000"/>
              </a:solidFill>
              <a:latin typeface="Times New Roman"/>
              <a:ea typeface="Times New Roman"/>
              <a:cs typeface="Times New Roman"/>
              <a:sym typeface="Times New Roman"/>
            </a:endParaRPr>
          </a:p>
        </p:txBody>
      </p:sp>
      <p:sp>
        <p:nvSpPr>
          <p:cNvPr id="139" name="Google Shape;139;g554f6f9975_9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54f6f9975_9_237:notes"/>
          <p:cNvSpPr txBox="1">
            <a:spLocks noGrp="1"/>
          </p:cNvSpPr>
          <p:nvPr>
            <p:ph type="body" idx="1"/>
          </p:nvPr>
        </p:nvSpPr>
        <p:spPr>
          <a:xfrm>
            <a:off x="685800" y="4400640"/>
            <a:ext cx="5486100" cy="3600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b="0" strike="noStrike">
              <a:solidFill>
                <a:srgbClr val="000000"/>
              </a:solidFill>
              <a:latin typeface="Arial"/>
              <a:ea typeface="Arial"/>
              <a:cs typeface="Arial"/>
              <a:sym typeface="Arial"/>
            </a:endParaRPr>
          </a:p>
        </p:txBody>
      </p:sp>
      <p:sp>
        <p:nvSpPr>
          <p:cNvPr id="216" name="Google Shape;216;g554f6f9975_9_237:notes"/>
          <p:cNvSpPr txBox="1"/>
          <p:nvPr/>
        </p:nvSpPr>
        <p:spPr>
          <a:xfrm>
            <a:off x="3884760" y="8685360"/>
            <a:ext cx="2971500" cy="4584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None/>
            </a:pPr>
            <a:fld id="{00000000-1234-1234-1234-123412341234}" type="slidenum">
              <a:rPr lang="en-GB" sz="1200" b="0" i="0" u="none" strike="noStrike" cap="none">
                <a:solidFill>
                  <a:srgbClr val="000000"/>
                </a:solidFill>
                <a:latin typeface="Arial"/>
                <a:ea typeface="Arial"/>
                <a:cs typeface="Arial"/>
                <a:sym typeface="Arial"/>
              </a:rPr>
              <a:t>10</a:t>
            </a:fld>
            <a:endParaRPr sz="1400" b="0" i="0" u="none" strike="noStrike" cap="none">
              <a:solidFill>
                <a:srgbClr val="000000"/>
              </a:solidFill>
              <a:latin typeface="Times New Roman"/>
              <a:ea typeface="Times New Roman"/>
              <a:cs typeface="Times New Roman"/>
              <a:sym typeface="Times New Roman"/>
            </a:endParaRPr>
          </a:p>
        </p:txBody>
      </p:sp>
      <p:sp>
        <p:nvSpPr>
          <p:cNvPr id="217" name="Google Shape;217;g554f6f9975_9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554f6f9975_9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g554f6f9975_9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554f6f9975_9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If the user has experienced any issue with our website, want to report an outfit in the Explore page, or any other enquiry, they can contact us using the email address in the Contact Us page and we aim to respond to them within two days</a:t>
            </a:r>
            <a:endParaRPr/>
          </a:p>
        </p:txBody>
      </p:sp>
      <p:sp>
        <p:nvSpPr>
          <p:cNvPr id="233" name="Google Shape;233;g554f6f9975_9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54f6f9975_9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554f6f9975_9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LID4096" dirty="0"/>
          </a:p>
        </p:txBody>
      </p:sp>
    </p:spTree>
    <p:extLst>
      <p:ext uri="{BB962C8B-B14F-4D97-AF65-F5344CB8AC3E}">
        <p14:creationId xmlns:p14="http://schemas.microsoft.com/office/powerpoint/2010/main" val="6683457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5567fd429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5567fd429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557b935cc2_5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557b935cc2_5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57b935cc2_1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57b935cc2_1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557b935cc2_1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557b935cc2_1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557b935cc2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557b935cc2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5567fd429e_3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g5567fd429e_3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5567fd429e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g5567fd429e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557b935cc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557b935cc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54f6f9975_9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g554f6f9975_9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57b935cc2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57b935cc2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57b935cc2_5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57b935cc2_5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5756ebfea_4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 name="Google Shape;197;g55756ebfea_4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557b935cc2_3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g557b935cc2_3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46404" y="569214"/>
            <a:ext cx="7063740" cy="3031236"/>
          </a:xfrm>
        </p:spPr>
        <p:txBody>
          <a:bodyPr anchor="b">
            <a:normAutofit/>
          </a:bodyPr>
          <a:lstStyle>
            <a:lvl1pPr algn="l">
              <a:lnSpc>
                <a:spcPct val="85000"/>
              </a:lnSpc>
              <a:defRPr sz="54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946404" y="3600450"/>
            <a:ext cx="7063740" cy="1268730"/>
          </a:xfrm>
        </p:spPr>
        <p:txBody>
          <a:bodyPr>
            <a:normAutofit/>
          </a:bodyPr>
          <a:lstStyle>
            <a:lvl1pPr marL="0" indent="0" algn="l">
              <a:buNone/>
              <a:defRPr sz="1650" baseline="0">
                <a:solidFill>
                  <a:schemeClr val="tx1">
                    <a:lumMod val="75000"/>
                  </a:schemeClr>
                </a:solidFill>
              </a:defRPr>
            </a:lvl1pPr>
            <a:lvl2pPr marL="342900" indent="0" algn="ctr">
              <a:buNone/>
              <a:defRPr sz="1650"/>
            </a:lvl2pPr>
            <a:lvl3pPr marL="685800" indent="0" algn="ctr">
              <a:buNone/>
              <a:defRPr sz="165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t>4/3/2019</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3429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8443107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93522529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285750"/>
            <a:ext cx="1857375" cy="442317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1500" y="285750"/>
            <a:ext cx="5800725" cy="442317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4/3/2019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40385419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20064338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569214"/>
            <a:ext cx="7063740" cy="3031236"/>
          </a:xfrm>
        </p:spPr>
        <p:txBody>
          <a:bodyPr anchor="b">
            <a:normAutofit/>
          </a:bodyPr>
          <a:lstStyle>
            <a:lvl1pPr>
              <a:lnSpc>
                <a:spcPct val="85000"/>
              </a:lnSpc>
              <a:defRPr sz="5400" b="0"/>
            </a:lvl1pPr>
          </a:lstStyle>
          <a:p>
            <a:r>
              <a:rPr lang="en-US"/>
              <a:t>Click to edit Master title style</a:t>
            </a:r>
            <a:endParaRPr lang="en-US" dirty="0"/>
          </a:p>
        </p:txBody>
      </p:sp>
      <p:sp>
        <p:nvSpPr>
          <p:cNvPr id="3" name="Text Placeholder 2"/>
          <p:cNvSpPr>
            <a:spLocks noGrp="1"/>
          </p:cNvSpPr>
          <p:nvPr>
            <p:ph type="body" idx="1"/>
          </p:nvPr>
        </p:nvSpPr>
        <p:spPr>
          <a:xfrm>
            <a:off x="946404" y="3600450"/>
            <a:ext cx="7063740" cy="1268730"/>
          </a:xfrm>
        </p:spPr>
        <p:txBody>
          <a:bodyPr anchor="t">
            <a:normAutofit/>
          </a:bodyPr>
          <a:lstStyle>
            <a:lvl1pPr marL="0" indent="0">
              <a:buNone/>
              <a:defRPr sz="16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4/3/2019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
        <p:nvSpPr>
          <p:cNvPr id="7" name="Rectangle 6"/>
          <p:cNvSpPr/>
          <p:nvPr/>
        </p:nvSpPr>
        <p:spPr>
          <a:xfrm>
            <a:off x="0" y="0"/>
            <a:ext cx="3429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6915686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46404" y="1371600"/>
            <a:ext cx="3360420" cy="3263503"/>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94860" y="1371600"/>
            <a:ext cx="3360420" cy="3263503"/>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77486998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946404" y="1285241"/>
            <a:ext cx="3360420" cy="548640"/>
          </a:xfrm>
        </p:spPr>
        <p:txBody>
          <a:bodyPr anchor="b">
            <a:normAutofit/>
          </a:bodyPr>
          <a:lstStyle>
            <a:lvl1pPr marL="0" indent="0">
              <a:spcBef>
                <a:spcPts val="0"/>
              </a:spcBef>
              <a:buNone/>
              <a:defRPr sz="1500" b="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46404" y="1880662"/>
            <a:ext cx="3360420" cy="274848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94860" y="1285241"/>
            <a:ext cx="3360420" cy="548640"/>
          </a:xfrm>
        </p:spPr>
        <p:txBody>
          <a:bodyPr anchor="b">
            <a:normAutofit/>
          </a:bodyPr>
          <a:lstStyle>
            <a:lvl1pPr marL="0" indent="0">
              <a:lnSpc>
                <a:spcPct val="95000"/>
              </a:lnSpc>
              <a:spcBef>
                <a:spcPts val="0"/>
              </a:spcBef>
              <a:buNone/>
              <a:defRPr lang="en-US" sz="1500" b="0" kern="1200" dirty="0">
                <a:solidFill>
                  <a:schemeClr val="tx2"/>
                </a:solidFill>
                <a:latin typeface="+mn-lt"/>
                <a:ea typeface="+mn-ea"/>
                <a:cs typeface="+mn-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1500"/>
              </a:spcBef>
              <a:buFontTx/>
              <a:buNone/>
            </a:pPr>
            <a:r>
              <a:rPr lang="en-US"/>
              <a:t>Click to edit Master text styles</a:t>
            </a:r>
          </a:p>
        </p:txBody>
      </p:sp>
      <p:sp>
        <p:nvSpPr>
          <p:cNvPr id="6" name="Content Placeholder 5"/>
          <p:cNvSpPr>
            <a:spLocks noGrp="1"/>
          </p:cNvSpPr>
          <p:nvPr>
            <p:ph sz="quarter" idx="4"/>
          </p:nvPr>
        </p:nvSpPr>
        <p:spPr>
          <a:xfrm>
            <a:off x="4594860" y="1880662"/>
            <a:ext cx="3360420" cy="274848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62194826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92945772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045856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342900"/>
            <a:ext cx="2400300" cy="1200148"/>
          </a:xfrm>
        </p:spPr>
        <p:txBody>
          <a:bodyPr anchor="b">
            <a:normAutofit/>
          </a:bodyPr>
          <a:lstStyle>
            <a:lvl1pPr>
              <a:defRPr sz="2400" b="0" baseline="0"/>
            </a:lvl1pPr>
          </a:lstStyle>
          <a:p>
            <a:r>
              <a:rPr lang="en-US"/>
              <a:t>Click to edit Master title style</a:t>
            </a:r>
            <a:endParaRPr lang="en-US" dirty="0"/>
          </a:p>
        </p:txBody>
      </p:sp>
      <p:sp>
        <p:nvSpPr>
          <p:cNvPr id="3" name="Content Placeholder 2"/>
          <p:cNvSpPr>
            <a:spLocks noGrp="1"/>
          </p:cNvSpPr>
          <p:nvPr>
            <p:ph idx="1"/>
          </p:nvPr>
        </p:nvSpPr>
        <p:spPr>
          <a:xfrm>
            <a:off x="3378200" y="514350"/>
            <a:ext cx="4559300" cy="411480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30936" y="1574801"/>
            <a:ext cx="2400300" cy="2857501"/>
          </a:xfrm>
        </p:spPr>
        <p:txBody>
          <a:bodyPr>
            <a:normAutofit/>
          </a:bodyPr>
          <a:lstStyle>
            <a:lvl1pPr marL="0" indent="0">
              <a:lnSpc>
                <a:spcPct val="114000"/>
              </a:lnSpc>
              <a:spcBef>
                <a:spcPts val="600"/>
              </a:spcBef>
              <a:buNone/>
              <a:defRPr sz="9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90418819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29050"/>
            <a:ext cx="8469630" cy="13144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3943350"/>
            <a:ext cx="7486650" cy="685800"/>
          </a:xfrm>
        </p:spPr>
        <p:txBody>
          <a:bodyPr anchor="b">
            <a:normAutofit/>
          </a:bodyPr>
          <a:lstStyle>
            <a:lvl1pPr>
              <a:defRPr sz="21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8469630" cy="3846692"/>
          </a:xfrm>
          <a:solidFill>
            <a:schemeClr val="accent1"/>
          </a:solidFill>
        </p:spPr>
        <p:txBody>
          <a:bodyPr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800" y="4581442"/>
            <a:ext cx="7486650" cy="447758"/>
          </a:xfrm>
        </p:spPr>
        <p:txBody>
          <a:bodyPr>
            <a:normAutofit/>
          </a:bodyPr>
          <a:lstStyle>
            <a:lvl1pPr marL="0" indent="0">
              <a:lnSpc>
                <a:spcPct val="100000"/>
              </a:lnSpc>
              <a:spcBef>
                <a:spcPts val="600"/>
              </a:spcBef>
              <a:buNone/>
              <a:defRPr sz="975">
                <a:solidFill>
                  <a:schemeClr val="bg1">
                    <a:lumMod val="8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89681376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8469630" y="0"/>
            <a:ext cx="685800" cy="51435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274320"/>
            <a:ext cx="7269480" cy="99417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946404" y="1371600"/>
            <a:ext cx="6446520" cy="32635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8098157" y="748903"/>
            <a:ext cx="1428749" cy="273844"/>
          </a:xfrm>
          <a:prstGeom prst="rect">
            <a:avLst/>
          </a:prstGeom>
        </p:spPr>
        <p:txBody>
          <a:bodyPr vert="horz" lIns="91440" tIns="45720" rIns="91440" bIns="45720" rtlCol="0" anchor="ctr"/>
          <a:lstStyle>
            <a:lvl1pPr algn="r">
              <a:defRPr sz="788" b="0">
                <a:solidFill>
                  <a:schemeClr val="tx2">
                    <a:lumMod val="20000"/>
                    <a:lumOff val="80000"/>
                  </a:schemeClr>
                </a:solidFill>
              </a:defRPr>
            </a:lvl1pPr>
          </a:lstStyle>
          <a:p>
            <a:fld id="{48A87A34-81AB-432B-8DAE-1953F412C126}" type="datetimeFigureOut">
              <a:rPr lang="en-US" smtClean="0"/>
              <a:pPr/>
              <a:t>4/3/2019</a:t>
            </a:fld>
            <a:endParaRPr lang="en-US" dirty="0"/>
          </a:p>
        </p:txBody>
      </p:sp>
      <p:sp>
        <p:nvSpPr>
          <p:cNvPr id="5" name="Footer Placeholder 4"/>
          <p:cNvSpPr>
            <a:spLocks noGrp="1"/>
          </p:cNvSpPr>
          <p:nvPr>
            <p:ph type="ftr" sz="quarter" idx="3"/>
          </p:nvPr>
        </p:nvSpPr>
        <p:spPr>
          <a:xfrm rot="16200000">
            <a:off x="7469506" y="3034903"/>
            <a:ext cx="2686050" cy="273844"/>
          </a:xfrm>
          <a:prstGeom prst="rect">
            <a:avLst/>
          </a:prstGeom>
        </p:spPr>
        <p:txBody>
          <a:bodyPr vert="horz" lIns="91440" tIns="45720" rIns="91440" bIns="45720" rtlCol="0" anchor="ctr"/>
          <a:lstStyle>
            <a:lvl1pPr algn="l">
              <a:defRPr sz="788">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8469630" y="4629150"/>
            <a:ext cx="685800" cy="445294"/>
          </a:xfrm>
          <a:prstGeom prst="rect">
            <a:avLst/>
          </a:prstGeom>
        </p:spPr>
        <p:txBody>
          <a:bodyPr vert="horz" lIns="45720" tIns="45720" rIns="45720" bIns="45720" rtlCol="0" anchor="ctr">
            <a:normAutofit/>
          </a:bodyPr>
          <a:lstStyle>
            <a:lvl1pPr algn="ctr">
              <a:defRPr sz="2700">
                <a:solidFill>
                  <a:schemeClr val="tx2">
                    <a:lumMod val="60000"/>
                    <a:lumOff val="40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48109924"/>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lvl1pPr algn="l" defTabSz="685800" rtl="0" eaLnBrk="1" latinLnBrk="0" hangingPunct="1">
        <a:lnSpc>
          <a:spcPct val="90000"/>
        </a:lnSpc>
        <a:spcBef>
          <a:spcPct val="0"/>
        </a:spcBef>
        <a:buNone/>
        <a:defRPr sz="3300" kern="1200" spc="-38" baseline="0">
          <a:solidFill>
            <a:schemeClr val="tx1"/>
          </a:solidFill>
          <a:latin typeface="+mj-lt"/>
          <a:ea typeface="+mj-ea"/>
          <a:cs typeface="+mj-cs"/>
        </a:defRPr>
      </a:lvl1pPr>
    </p:titleStyle>
    <p:bodyStyle>
      <a:lvl1pPr marL="137160" indent="-137160" algn="l" defTabSz="685800" rtl="0" eaLnBrk="1" latinLnBrk="0" hangingPunct="1">
        <a:lnSpc>
          <a:spcPct val="95000"/>
        </a:lnSpc>
        <a:spcBef>
          <a:spcPts val="1050"/>
        </a:spcBef>
        <a:spcAft>
          <a:spcPts val="150"/>
        </a:spcAft>
        <a:buClr>
          <a:schemeClr val="accent1"/>
        </a:buClr>
        <a:buSzPct val="80000"/>
        <a:buFont typeface="Arial" pitchFamily="34" charset="0"/>
        <a:buChar char="•"/>
        <a:defRPr sz="1350" kern="1200" spc="8" baseline="0">
          <a:solidFill>
            <a:schemeClr val="tx1"/>
          </a:solidFill>
          <a:latin typeface="+mn-lt"/>
          <a:ea typeface="+mn-ea"/>
          <a:cs typeface="+mn-cs"/>
        </a:defRPr>
      </a:lvl1pPr>
      <a:lvl2pPr marL="34290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200" kern="1200">
          <a:solidFill>
            <a:schemeClr val="tx1">
              <a:lumMod val="85000"/>
              <a:lumOff val="15000"/>
            </a:schemeClr>
          </a:solidFill>
          <a:latin typeface="+mn-lt"/>
          <a:ea typeface="+mn-ea"/>
          <a:cs typeface="+mn-cs"/>
        </a:defRPr>
      </a:lvl2pPr>
      <a:lvl3pPr marL="54864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3pPr>
      <a:lvl4pPr marL="75438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4pPr>
      <a:lvl5pPr marL="96012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5pPr>
      <a:lvl6pPr marL="120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6pPr>
      <a:lvl7pPr marL="142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7pPr>
      <a:lvl8pPr marL="165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8pPr>
      <a:lvl9pPr marL="187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140"/>
        <p:cNvGrpSpPr/>
        <p:nvPr/>
      </p:nvGrpSpPr>
      <p:grpSpPr>
        <a:xfrm>
          <a:off x="0" y="0"/>
          <a:ext cx="0" cy="0"/>
          <a:chOff x="0" y="0"/>
          <a:chExt cx="0" cy="0"/>
        </a:xfrm>
      </p:grpSpPr>
      <p:sp>
        <p:nvSpPr>
          <p:cNvPr id="141" name="Google Shape;141;p15"/>
          <p:cNvSpPr txBox="1"/>
          <p:nvPr/>
        </p:nvSpPr>
        <p:spPr>
          <a:xfrm>
            <a:off x="5060070" y="1337850"/>
            <a:ext cx="3483600" cy="2166600"/>
          </a:xfrm>
          <a:prstGeom prst="rect">
            <a:avLst/>
          </a:prstGeom>
          <a:noFill/>
          <a:ln>
            <a:noFill/>
          </a:ln>
        </p:spPr>
        <p:txBody>
          <a:bodyPr spcFirstLastPara="1" wrap="square" lIns="68575" tIns="34275" rIns="68575" bIns="34275" anchor="b" anchorCtr="0">
            <a:noAutofit/>
          </a:bodyPr>
          <a:lstStyle/>
          <a:p>
            <a:pPr marL="0" marR="0" lvl="0" indent="0" algn="ctr" rtl="0">
              <a:lnSpc>
                <a:spcPct val="100000"/>
              </a:lnSpc>
              <a:spcBef>
                <a:spcPts val="0"/>
              </a:spcBef>
              <a:spcAft>
                <a:spcPts val="0"/>
              </a:spcAft>
              <a:buNone/>
            </a:pPr>
            <a:r>
              <a:rPr lang="en-GB" sz="4500" b="1" i="1" u="none" strike="noStrike" cap="none" dirty="0">
                <a:solidFill>
                  <a:srgbClr val="FFFFFF"/>
                </a:solidFill>
                <a:latin typeface="Poppins Medium"/>
                <a:ea typeface="Poppins Medium"/>
                <a:cs typeface="Poppins Medium"/>
                <a:sym typeface="Poppins Medium"/>
              </a:rPr>
              <a:t>TRY IT OUT</a:t>
            </a:r>
            <a:endParaRPr sz="1400" b="0" i="0" u="none" strike="noStrike" cap="none" dirty="0">
              <a:solidFill>
                <a:srgbClr val="000000"/>
              </a:solidFill>
              <a:latin typeface="Calibri"/>
              <a:ea typeface="Calibri"/>
              <a:cs typeface="Calibri"/>
              <a:sym typeface="Calibri"/>
            </a:endParaRPr>
          </a:p>
        </p:txBody>
      </p:sp>
      <p:sp>
        <p:nvSpPr>
          <p:cNvPr id="142" name="Google Shape;142;p15"/>
          <p:cNvSpPr txBox="1"/>
          <p:nvPr/>
        </p:nvSpPr>
        <p:spPr>
          <a:xfrm>
            <a:off x="5060070" y="3563190"/>
            <a:ext cx="3483600" cy="8607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GB" sz="1500" b="0" i="1" u="none" strike="noStrike" cap="none" dirty="0">
                <a:solidFill>
                  <a:srgbClr val="FFFFFF"/>
                </a:solidFill>
                <a:latin typeface="Poppins Medium"/>
                <a:ea typeface="Poppins Medium"/>
                <a:cs typeface="Poppins Medium"/>
                <a:sym typeface="Poppins Medium"/>
              </a:rPr>
              <a:t>SKIP THE CHANGING ROOM</a:t>
            </a:r>
            <a:endParaRPr sz="2400" b="0" i="0" u="none" strike="noStrike" cap="none" dirty="0">
              <a:solidFill>
                <a:srgbClr val="FFFFFF"/>
              </a:solidFill>
              <a:latin typeface="Arial"/>
              <a:ea typeface="Arial"/>
              <a:cs typeface="Arial"/>
              <a:sym typeface="Arial"/>
            </a:endParaRPr>
          </a:p>
        </p:txBody>
      </p:sp>
      <p:sp>
        <p:nvSpPr>
          <p:cNvPr id="143" name="Google Shape;143;p15"/>
          <p:cNvSpPr/>
          <p:nvPr/>
        </p:nvSpPr>
        <p:spPr>
          <a:xfrm flipH="1">
            <a:off x="-166" y="0"/>
            <a:ext cx="4629587" cy="5143500"/>
          </a:xfrm>
          <a:custGeom>
            <a:avLst/>
            <a:gdLst/>
            <a:ahLst/>
            <a:cxnLst/>
            <a:rect l="l" t="t" r="r" b="b"/>
            <a:pathLst>
              <a:path w="6172782" h="6858000" extrusionOk="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144" name="Google Shape;144;p15"/>
          <p:cNvPicPr preferRelativeResize="0"/>
          <p:nvPr/>
        </p:nvPicPr>
        <p:blipFill rotWithShape="1">
          <a:blip r:embed="rId3">
            <a:alphaModFix/>
          </a:blip>
          <a:srcRect r="2123"/>
          <a:stretch/>
        </p:blipFill>
        <p:spPr>
          <a:xfrm>
            <a:off x="0" y="0"/>
            <a:ext cx="4629425" cy="5143224"/>
          </a:xfrm>
          <a:prstGeom prst="rect">
            <a:avLst/>
          </a:prstGeom>
          <a:noFill/>
          <a:ln>
            <a:noFill/>
          </a:ln>
        </p:spPr>
      </p:pic>
      <p:cxnSp>
        <p:nvCxnSpPr>
          <p:cNvPr id="145" name="Google Shape;145;p15"/>
          <p:cNvCxnSpPr/>
          <p:nvPr/>
        </p:nvCxnSpPr>
        <p:spPr>
          <a:xfrm>
            <a:off x="5375430" y="3459510"/>
            <a:ext cx="2844000" cy="300"/>
          </a:xfrm>
          <a:prstGeom prst="straightConnector1">
            <a:avLst/>
          </a:prstGeom>
          <a:noFill/>
          <a:ln w="22300" cap="flat" cmpd="sng">
            <a:solidFill>
              <a:schemeClr val="dk1"/>
            </a:solidFill>
            <a:prstDash val="solid"/>
            <a:round/>
            <a:headEnd type="none" w="sm" len="sm"/>
            <a:tailEnd type="none" w="sm" len="sm"/>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18"/>
        <p:cNvGrpSpPr/>
        <p:nvPr/>
      </p:nvGrpSpPr>
      <p:grpSpPr>
        <a:xfrm>
          <a:off x="0" y="0"/>
          <a:ext cx="0" cy="0"/>
          <a:chOff x="0" y="0"/>
          <a:chExt cx="0" cy="0"/>
        </a:xfrm>
      </p:grpSpPr>
      <p:sp>
        <p:nvSpPr>
          <p:cNvPr id="219" name="Google Shape;219;p25"/>
          <p:cNvSpPr txBox="1"/>
          <p:nvPr/>
        </p:nvSpPr>
        <p:spPr>
          <a:xfrm>
            <a:off x="628560" y="273780"/>
            <a:ext cx="7886400" cy="9939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None/>
            </a:pPr>
            <a:r>
              <a:rPr lang="en-GB" sz="3300" b="1" i="1" u="none" strike="noStrike" cap="none">
                <a:solidFill>
                  <a:srgbClr val="FFFFFF"/>
                </a:solidFill>
                <a:latin typeface="Poppins Medium"/>
                <a:ea typeface="Poppins Medium"/>
                <a:cs typeface="Poppins Medium"/>
                <a:sym typeface="Poppins Medium"/>
              </a:rPr>
              <a:t>ORGANIZATION</a:t>
            </a:r>
            <a:endParaRPr sz="1400" b="0" i="0" u="none" strike="noStrike" cap="none">
              <a:solidFill>
                <a:srgbClr val="000000"/>
              </a:solidFill>
              <a:latin typeface="Calibri"/>
              <a:ea typeface="Calibri"/>
              <a:cs typeface="Calibri"/>
              <a:sym typeface="Calibri"/>
            </a:endParaRPr>
          </a:p>
        </p:txBody>
      </p:sp>
      <p:cxnSp>
        <p:nvCxnSpPr>
          <p:cNvPr id="220" name="Google Shape;220;p25"/>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sp>
        <p:nvSpPr>
          <p:cNvPr id="221" name="Google Shape;221;p25"/>
          <p:cNvSpPr/>
          <p:nvPr/>
        </p:nvSpPr>
        <p:spPr>
          <a:xfrm>
            <a:off x="628560" y="1267920"/>
            <a:ext cx="7886400" cy="11898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22" name="Google Shape;222;p25"/>
          <p:cNvSpPr txBox="1"/>
          <p:nvPr/>
        </p:nvSpPr>
        <p:spPr>
          <a:xfrm>
            <a:off x="628560" y="1369170"/>
            <a:ext cx="7886400" cy="3263100"/>
          </a:xfrm>
          <a:prstGeom prst="rect">
            <a:avLst/>
          </a:prstGeom>
          <a:noFill/>
          <a:ln>
            <a:noFill/>
          </a:ln>
        </p:spPr>
        <p:txBody>
          <a:bodyPr spcFirstLastPara="1" wrap="square" lIns="68575" tIns="34275" rIns="68575" bIns="34275" anchor="t" anchorCtr="0">
            <a:noAutofit/>
          </a:bodyPr>
          <a:lstStyle/>
          <a:p>
            <a:pPr marL="177800" marR="0" lvl="0" indent="-171450" algn="l" rtl="0">
              <a:lnSpc>
                <a:spcPct val="90000"/>
              </a:lnSpc>
              <a:spcBef>
                <a:spcPts val="0"/>
              </a:spcBef>
              <a:spcAft>
                <a:spcPts val="0"/>
              </a:spcAft>
              <a:buClr>
                <a:srgbClr val="FFFFFF"/>
              </a:buClr>
              <a:buSzPts val="2100"/>
              <a:buFont typeface="Arial"/>
              <a:buChar char="•"/>
            </a:pPr>
            <a:r>
              <a:rPr lang="en-GB" sz="2100" b="0" i="1" u="none" strike="noStrike" cap="none">
                <a:solidFill>
                  <a:srgbClr val="FFFFFF"/>
                </a:solidFill>
                <a:latin typeface="Poppins Medium"/>
                <a:ea typeface="Poppins Medium"/>
                <a:cs typeface="Poppins Medium"/>
                <a:sym typeface="Poppins Medium"/>
              </a:rPr>
              <a:t>SPLIT THE TASKS</a:t>
            </a:r>
            <a:endParaRPr sz="2100" b="0" i="0" u="none" strike="noStrike" cap="none">
              <a:solidFill>
                <a:srgbClr val="000000"/>
              </a:solidFill>
              <a:latin typeface="Calibri"/>
              <a:ea typeface="Calibri"/>
              <a:cs typeface="Calibri"/>
              <a:sym typeface="Calibri"/>
            </a:endParaRPr>
          </a:p>
          <a:p>
            <a:pPr marL="0" marR="0" lvl="0" indent="0" algn="l" rtl="0">
              <a:lnSpc>
                <a:spcPct val="90000"/>
              </a:lnSpc>
              <a:spcBef>
                <a:spcPts val="0"/>
              </a:spcBef>
              <a:spcAft>
                <a:spcPts val="0"/>
              </a:spcAft>
              <a:buNone/>
            </a:pPr>
            <a:endParaRPr sz="2100" b="0" i="0" u="none" strike="noStrike" cap="none">
              <a:solidFill>
                <a:srgbClr val="000000"/>
              </a:solidFill>
              <a:latin typeface="Calibri"/>
              <a:ea typeface="Calibri"/>
              <a:cs typeface="Calibri"/>
              <a:sym typeface="Calibri"/>
            </a:endParaRPr>
          </a:p>
          <a:p>
            <a:pPr marL="177800" marR="0" lvl="0" indent="-171450" algn="l" rtl="0">
              <a:lnSpc>
                <a:spcPct val="90000"/>
              </a:lnSpc>
              <a:spcBef>
                <a:spcPts val="0"/>
              </a:spcBef>
              <a:spcAft>
                <a:spcPts val="0"/>
              </a:spcAft>
              <a:buClr>
                <a:srgbClr val="FFFFFF"/>
              </a:buClr>
              <a:buSzPts val="2100"/>
              <a:buFont typeface="Arial"/>
              <a:buChar char="•"/>
            </a:pPr>
            <a:r>
              <a:rPr lang="en-GB" sz="2100" b="0" i="1" u="none" strike="noStrike" cap="none">
                <a:solidFill>
                  <a:srgbClr val="FFFFFF"/>
                </a:solidFill>
                <a:latin typeface="Poppins Medium"/>
                <a:ea typeface="Poppins Medium"/>
                <a:cs typeface="Poppins Medium"/>
                <a:sym typeface="Poppins Medium"/>
              </a:rPr>
              <a:t>INTERNAL DEADLINES</a:t>
            </a:r>
            <a:endParaRPr sz="21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None/>
            </a:pPr>
            <a:endParaRPr sz="2100" b="0" i="0" u="none" strike="noStrike" cap="none">
              <a:solidFill>
                <a:srgbClr val="000000"/>
              </a:solidFill>
              <a:latin typeface="Calibri"/>
              <a:ea typeface="Calibri"/>
              <a:cs typeface="Calibri"/>
              <a:sym typeface="Calibri"/>
            </a:endParaRPr>
          </a:p>
          <a:p>
            <a:pPr marL="177800" marR="0" lvl="0" indent="-171450" algn="l" rtl="0">
              <a:lnSpc>
                <a:spcPct val="90000"/>
              </a:lnSpc>
              <a:spcBef>
                <a:spcPts val="0"/>
              </a:spcBef>
              <a:spcAft>
                <a:spcPts val="0"/>
              </a:spcAft>
              <a:buClr>
                <a:srgbClr val="FFFFFF"/>
              </a:buClr>
              <a:buSzPts val="2100"/>
              <a:buFont typeface="Arial"/>
              <a:buChar char="•"/>
            </a:pPr>
            <a:r>
              <a:rPr lang="en-GB" sz="2100" b="0" i="1" u="none" strike="noStrike" cap="none">
                <a:solidFill>
                  <a:srgbClr val="FFFFFF"/>
                </a:solidFill>
                <a:latin typeface="Poppins Medium"/>
                <a:ea typeface="Poppins Medium"/>
                <a:cs typeface="Poppins Medium"/>
                <a:sym typeface="Poppins Medium"/>
              </a:rPr>
              <a:t>REGULAR GROUP MEETINGS</a:t>
            </a:r>
            <a:endParaRPr sz="2100" b="0" i="0" u="none" strike="noStrike" cap="none">
              <a:solidFill>
                <a:srgbClr val="000000"/>
              </a:solidFill>
              <a:latin typeface="Calibri"/>
              <a:ea typeface="Calibri"/>
              <a:cs typeface="Calibri"/>
              <a:sym typeface="Calibri"/>
            </a:endParaRPr>
          </a:p>
          <a:p>
            <a:pPr marL="0" marR="0" lvl="0" indent="0" algn="l" rtl="0">
              <a:lnSpc>
                <a:spcPct val="90000"/>
              </a:lnSpc>
              <a:spcBef>
                <a:spcPts val="0"/>
              </a:spcBef>
              <a:spcAft>
                <a:spcPts val="0"/>
              </a:spcAft>
              <a:buNone/>
            </a:pPr>
            <a:endParaRPr sz="2100" b="0" i="0" u="none" strike="noStrike" cap="none">
              <a:solidFill>
                <a:srgbClr val="000000"/>
              </a:solidFill>
              <a:latin typeface="Calibri"/>
              <a:ea typeface="Calibri"/>
              <a:cs typeface="Calibri"/>
              <a:sym typeface="Calibri"/>
            </a:endParaRPr>
          </a:p>
        </p:txBody>
      </p:sp>
      <p:pic>
        <p:nvPicPr>
          <p:cNvPr id="223" name="Google Shape;223;p25"/>
          <p:cNvPicPr preferRelativeResize="0"/>
          <p:nvPr/>
        </p:nvPicPr>
        <p:blipFill rotWithShape="1">
          <a:blip r:embed="rId3">
            <a:alphaModFix/>
          </a:blip>
          <a:srcRect/>
          <a:stretch/>
        </p:blipFill>
        <p:spPr>
          <a:xfrm>
            <a:off x="4706100" y="1681560"/>
            <a:ext cx="3537540" cy="263844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27"/>
        <p:cNvGrpSpPr/>
        <p:nvPr/>
      </p:nvGrpSpPr>
      <p:grpSpPr>
        <a:xfrm>
          <a:off x="0" y="0"/>
          <a:ext cx="0" cy="0"/>
          <a:chOff x="0" y="0"/>
          <a:chExt cx="0" cy="0"/>
        </a:xfrm>
      </p:grpSpPr>
      <p:sp>
        <p:nvSpPr>
          <p:cNvPr id="228" name="Google Shape;228;p26"/>
          <p:cNvSpPr txBox="1"/>
          <p:nvPr/>
        </p:nvSpPr>
        <p:spPr>
          <a:xfrm>
            <a:off x="628560" y="273780"/>
            <a:ext cx="7886400" cy="9939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None/>
            </a:pPr>
            <a:r>
              <a:rPr lang="en-GB" sz="3300" b="1" i="1" u="none" strike="noStrike" cap="none">
                <a:solidFill>
                  <a:srgbClr val="FFFFFF"/>
                </a:solidFill>
                <a:latin typeface="Poppins Medium"/>
                <a:ea typeface="Poppins Medium"/>
                <a:cs typeface="Poppins Medium"/>
                <a:sym typeface="Poppins Medium"/>
              </a:rPr>
              <a:t>ORGANIZATION</a:t>
            </a:r>
            <a:endParaRPr sz="1400" b="0" i="0" u="none" strike="noStrike" cap="none">
              <a:solidFill>
                <a:srgbClr val="000000"/>
              </a:solidFill>
              <a:latin typeface="Calibri"/>
              <a:ea typeface="Calibri"/>
              <a:cs typeface="Calibri"/>
              <a:sym typeface="Calibri"/>
            </a:endParaRPr>
          </a:p>
        </p:txBody>
      </p:sp>
      <p:cxnSp>
        <p:nvCxnSpPr>
          <p:cNvPr id="229" name="Google Shape;229;p26"/>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sp>
        <p:nvSpPr>
          <p:cNvPr id="230" name="Google Shape;230;p26"/>
          <p:cNvSpPr txBox="1"/>
          <p:nvPr/>
        </p:nvSpPr>
        <p:spPr>
          <a:xfrm>
            <a:off x="628560" y="1369170"/>
            <a:ext cx="7886400" cy="32631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50" i="0" u="none" strike="noStrike" cap="none">
              <a:solidFill>
                <a:srgbClr val="000000"/>
              </a:solidFill>
              <a:latin typeface="Poppins Medium"/>
              <a:ea typeface="Poppins Medium"/>
              <a:cs typeface="Poppins Medium"/>
              <a:sym typeface="Poppins Medium"/>
            </a:endParaRPr>
          </a:p>
          <a:p>
            <a:pPr marL="0" marR="0" lvl="0" indent="0" algn="l" rtl="0">
              <a:lnSpc>
                <a:spcPct val="100000"/>
              </a:lnSpc>
              <a:spcBef>
                <a:spcPts val="0"/>
              </a:spcBef>
              <a:spcAft>
                <a:spcPts val="0"/>
              </a:spcAft>
              <a:buNone/>
            </a:pPr>
            <a:r>
              <a:rPr lang="en-GB" sz="1450" i="1" u="none" strike="noStrike" cap="none">
                <a:solidFill>
                  <a:srgbClr val="FFFFFF"/>
                </a:solidFill>
                <a:latin typeface="Poppins Medium"/>
                <a:ea typeface="Poppins Medium"/>
                <a:cs typeface="Poppins Medium"/>
                <a:sym typeface="Poppins Medium"/>
              </a:rPr>
              <a:t>DESIGN, WEBPAGE IMPLEMENTATION, TERMS AND CONDITIONS –</a:t>
            </a:r>
            <a:r>
              <a:rPr lang="en-GB" sz="1450" i="1">
                <a:solidFill>
                  <a:srgbClr val="FFFFFF"/>
                </a:solidFill>
                <a:latin typeface="Poppins Medium"/>
                <a:ea typeface="Poppins Medium"/>
                <a:cs typeface="Poppins Medium"/>
                <a:sym typeface="Poppins Medium"/>
              </a:rPr>
              <a:t> </a:t>
            </a:r>
            <a:r>
              <a:rPr lang="en-GB" sz="1450" b="1" i="1">
                <a:solidFill>
                  <a:srgbClr val="FFFFFF"/>
                </a:solidFill>
                <a:latin typeface="Poppins"/>
                <a:ea typeface="Poppins"/>
                <a:cs typeface="Poppins"/>
                <a:sym typeface="Poppins"/>
              </a:rPr>
              <a:t>SANA</a:t>
            </a:r>
            <a:r>
              <a:rPr lang="en-GB" sz="1450" i="1">
                <a:solidFill>
                  <a:srgbClr val="FFFFFF"/>
                </a:solidFill>
                <a:latin typeface="Poppins Medium"/>
                <a:ea typeface="Poppins Medium"/>
                <a:cs typeface="Poppins Medium"/>
                <a:sym typeface="Poppins Medium"/>
              </a:rPr>
              <a:t>, </a:t>
            </a:r>
            <a:r>
              <a:rPr lang="en-GB" sz="1450" b="1" i="1">
                <a:solidFill>
                  <a:srgbClr val="FFFFFF"/>
                </a:solidFill>
                <a:latin typeface="Poppins"/>
                <a:ea typeface="Poppins"/>
                <a:cs typeface="Poppins"/>
                <a:sym typeface="Poppins"/>
              </a:rPr>
              <a:t>GLORIA</a:t>
            </a:r>
            <a:endParaRPr sz="1450" b="1" i="1">
              <a:solidFill>
                <a:srgbClr val="FFFFFF"/>
              </a:solidFill>
              <a:latin typeface="Poppins"/>
              <a:ea typeface="Poppins"/>
              <a:cs typeface="Poppins"/>
              <a:sym typeface="Poppins"/>
            </a:endParaRPr>
          </a:p>
          <a:p>
            <a:pPr marL="0" marR="0" lvl="0" indent="0" algn="l" rtl="0">
              <a:lnSpc>
                <a:spcPct val="100000"/>
              </a:lnSpc>
              <a:spcBef>
                <a:spcPts val="0"/>
              </a:spcBef>
              <a:spcAft>
                <a:spcPts val="0"/>
              </a:spcAft>
              <a:buNone/>
            </a:pPr>
            <a:endParaRPr sz="1450" i="1">
              <a:solidFill>
                <a:srgbClr val="FFFFFF"/>
              </a:solidFill>
              <a:latin typeface="Poppins Medium"/>
              <a:ea typeface="Poppins Medium"/>
              <a:cs typeface="Poppins Medium"/>
              <a:sym typeface="Poppins Medium"/>
            </a:endParaRPr>
          </a:p>
          <a:p>
            <a:pPr marL="0" marR="0" lvl="0" indent="0" algn="l" rtl="0">
              <a:lnSpc>
                <a:spcPct val="100000"/>
              </a:lnSpc>
              <a:spcBef>
                <a:spcPts val="0"/>
              </a:spcBef>
              <a:spcAft>
                <a:spcPts val="0"/>
              </a:spcAft>
              <a:buNone/>
            </a:pPr>
            <a:endParaRPr sz="1450" i="1" u="none" strike="noStrike" cap="none">
              <a:solidFill>
                <a:srgbClr val="FFFFFF"/>
              </a:solidFill>
              <a:latin typeface="Poppins Medium"/>
              <a:ea typeface="Poppins Medium"/>
              <a:cs typeface="Poppins Medium"/>
              <a:sym typeface="Poppins Medium"/>
            </a:endParaRPr>
          </a:p>
          <a:p>
            <a:pPr marL="0" marR="0" lvl="0" indent="0" algn="l" rtl="0">
              <a:lnSpc>
                <a:spcPct val="100000"/>
              </a:lnSpc>
              <a:spcBef>
                <a:spcPts val="0"/>
              </a:spcBef>
              <a:spcAft>
                <a:spcPts val="0"/>
              </a:spcAft>
              <a:buNone/>
            </a:pPr>
            <a:r>
              <a:rPr lang="en-GB" sz="1450" i="1">
                <a:solidFill>
                  <a:srgbClr val="FFFFFF"/>
                </a:solidFill>
                <a:latin typeface="Poppins Medium"/>
                <a:ea typeface="Poppins Medium"/>
                <a:cs typeface="Poppins Medium"/>
                <a:sym typeface="Poppins Medium"/>
              </a:rPr>
              <a:t>DATABASE, </a:t>
            </a:r>
            <a:r>
              <a:rPr lang="en-GB" sz="1450" i="1" u="none" strike="noStrike" cap="none">
                <a:solidFill>
                  <a:srgbClr val="FFFFFF"/>
                </a:solidFill>
                <a:latin typeface="Poppins Medium"/>
                <a:ea typeface="Poppins Medium"/>
                <a:cs typeface="Poppins Medium"/>
                <a:sym typeface="Poppins Medium"/>
              </a:rPr>
              <a:t>SERVER SIDE SCRIPTING, D</a:t>
            </a:r>
            <a:r>
              <a:rPr lang="en-GB" sz="1450" i="1">
                <a:solidFill>
                  <a:srgbClr val="FFFFFF"/>
                </a:solidFill>
                <a:latin typeface="Poppins Medium"/>
                <a:ea typeface="Poppins Medium"/>
                <a:cs typeface="Poppins Medium"/>
                <a:sym typeface="Poppins Medium"/>
              </a:rPr>
              <a:t>YNAMIC PAGE CREATION</a:t>
            </a:r>
            <a:r>
              <a:rPr lang="en-GB" sz="1450" i="1" u="none" strike="noStrike" cap="none">
                <a:solidFill>
                  <a:srgbClr val="FFFFFF"/>
                </a:solidFill>
                <a:latin typeface="Poppins Medium"/>
                <a:ea typeface="Poppins Medium"/>
                <a:cs typeface="Poppins Medium"/>
                <a:sym typeface="Poppins Medium"/>
              </a:rPr>
              <a:t> – </a:t>
            </a:r>
            <a:r>
              <a:rPr lang="en-GB" sz="1450" b="1" i="1" u="none" strike="noStrike" cap="none">
                <a:solidFill>
                  <a:srgbClr val="FFFFFF"/>
                </a:solidFill>
                <a:latin typeface="Poppins"/>
                <a:ea typeface="Poppins"/>
                <a:cs typeface="Poppins"/>
                <a:sym typeface="Poppins"/>
              </a:rPr>
              <a:t>ARR</a:t>
            </a:r>
            <a:r>
              <a:rPr lang="en-GB" sz="1450" b="1" i="1">
                <a:solidFill>
                  <a:srgbClr val="FFFFFF"/>
                </a:solidFill>
                <a:latin typeface="Poppins"/>
                <a:ea typeface="Poppins"/>
                <a:cs typeface="Poppins"/>
                <a:sym typeface="Poppins"/>
              </a:rPr>
              <a:t>ON</a:t>
            </a:r>
            <a:r>
              <a:rPr lang="en-GB" sz="1450" i="1">
                <a:solidFill>
                  <a:srgbClr val="FFFFFF"/>
                </a:solidFill>
                <a:latin typeface="Poppins Medium"/>
                <a:ea typeface="Poppins Medium"/>
                <a:cs typeface="Poppins Medium"/>
                <a:sym typeface="Poppins Medium"/>
              </a:rPr>
              <a:t>, </a:t>
            </a:r>
            <a:r>
              <a:rPr lang="en-GB" sz="1450" b="1" i="1">
                <a:solidFill>
                  <a:srgbClr val="FFFFFF"/>
                </a:solidFill>
                <a:latin typeface="Poppins"/>
                <a:ea typeface="Poppins"/>
                <a:cs typeface="Poppins"/>
                <a:sym typeface="Poppins"/>
              </a:rPr>
              <a:t>NIKOLAY</a:t>
            </a:r>
            <a:endParaRPr sz="1450" b="1" i="1">
              <a:solidFill>
                <a:srgbClr val="FFFFFF"/>
              </a:solidFill>
              <a:latin typeface="Poppins"/>
              <a:ea typeface="Poppins"/>
              <a:cs typeface="Poppins"/>
              <a:sym typeface="Poppins"/>
            </a:endParaRPr>
          </a:p>
          <a:p>
            <a:pPr marL="0" marR="0" lvl="0" indent="0" algn="l" rtl="0">
              <a:lnSpc>
                <a:spcPct val="100000"/>
              </a:lnSpc>
              <a:spcBef>
                <a:spcPts val="0"/>
              </a:spcBef>
              <a:spcAft>
                <a:spcPts val="0"/>
              </a:spcAft>
              <a:buNone/>
            </a:pPr>
            <a:endParaRPr sz="1450" i="1">
              <a:solidFill>
                <a:srgbClr val="FFFFFF"/>
              </a:solidFill>
              <a:latin typeface="Poppins Medium"/>
              <a:ea typeface="Poppins Medium"/>
              <a:cs typeface="Poppins Medium"/>
              <a:sym typeface="Poppins Medium"/>
            </a:endParaRPr>
          </a:p>
          <a:p>
            <a:pPr marL="0" marR="0" lvl="0" indent="0" algn="l" rtl="0">
              <a:lnSpc>
                <a:spcPct val="100000"/>
              </a:lnSpc>
              <a:spcBef>
                <a:spcPts val="0"/>
              </a:spcBef>
              <a:spcAft>
                <a:spcPts val="0"/>
              </a:spcAft>
              <a:buNone/>
            </a:pPr>
            <a:endParaRPr sz="1450" i="1">
              <a:solidFill>
                <a:srgbClr val="FFFFFF"/>
              </a:solidFill>
              <a:latin typeface="Poppins Medium"/>
              <a:ea typeface="Poppins Medium"/>
              <a:cs typeface="Poppins Medium"/>
              <a:sym typeface="Poppins Medium"/>
            </a:endParaRPr>
          </a:p>
          <a:p>
            <a:pPr marL="0" lvl="0" indent="0" algn="l" rtl="0">
              <a:spcBef>
                <a:spcPts val="0"/>
              </a:spcBef>
              <a:spcAft>
                <a:spcPts val="0"/>
              </a:spcAft>
              <a:buClr>
                <a:schemeClr val="dk1"/>
              </a:buClr>
              <a:buFont typeface="Arial"/>
              <a:buNone/>
            </a:pPr>
            <a:r>
              <a:rPr lang="en-GB" sz="1450" i="1">
                <a:solidFill>
                  <a:schemeClr val="lt1"/>
                </a:solidFill>
                <a:latin typeface="Poppins Medium"/>
                <a:ea typeface="Poppins Medium"/>
                <a:cs typeface="Poppins Medium"/>
                <a:sym typeface="Poppins Medium"/>
              </a:rPr>
              <a:t>DRAG AND DROP, STORING PICTURES,  PAGE FOR EVERY OUTFIT - </a:t>
            </a:r>
            <a:r>
              <a:rPr lang="en-GB" sz="1450" b="1" i="1">
                <a:solidFill>
                  <a:schemeClr val="lt1"/>
                </a:solidFill>
                <a:latin typeface="Poppins"/>
                <a:ea typeface="Poppins"/>
                <a:cs typeface="Poppins"/>
                <a:sym typeface="Poppins"/>
              </a:rPr>
              <a:t>DOMINYKAS</a:t>
            </a:r>
            <a:r>
              <a:rPr lang="en-GB" sz="1450" i="1">
                <a:solidFill>
                  <a:schemeClr val="lt1"/>
                </a:solidFill>
                <a:latin typeface="Poppins Medium"/>
                <a:ea typeface="Poppins Medium"/>
                <a:cs typeface="Poppins Medium"/>
                <a:sym typeface="Poppins Medium"/>
              </a:rPr>
              <a:t>, </a:t>
            </a:r>
            <a:r>
              <a:rPr lang="en-GB" sz="1450" b="1" i="1">
                <a:solidFill>
                  <a:schemeClr val="lt1"/>
                </a:solidFill>
                <a:latin typeface="Poppins"/>
                <a:ea typeface="Poppins"/>
                <a:cs typeface="Poppins"/>
                <a:sym typeface="Poppins"/>
              </a:rPr>
              <a:t>MARIOS</a:t>
            </a:r>
            <a:endParaRPr sz="1450" b="1" i="1">
              <a:solidFill>
                <a:srgbClr val="FFFFFF"/>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34"/>
        <p:cNvGrpSpPr/>
        <p:nvPr/>
      </p:nvGrpSpPr>
      <p:grpSpPr>
        <a:xfrm>
          <a:off x="0" y="0"/>
          <a:ext cx="0" cy="0"/>
          <a:chOff x="0" y="0"/>
          <a:chExt cx="0" cy="0"/>
        </a:xfrm>
      </p:grpSpPr>
      <p:sp>
        <p:nvSpPr>
          <p:cNvPr id="235" name="Google Shape;235;p27"/>
          <p:cNvSpPr txBox="1"/>
          <p:nvPr/>
        </p:nvSpPr>
        <p:spPr>
          <a:xfrm>
            <a:off x="594000" y="324000"/>
            <a:ext cx="8173500" cy="10221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None/>
            </a:pPr>
            <a:r>
              <a:rPr lang="en-GB" sz="3300" b="1" i="1" u="none" strike="noStrike" cap="none">
                <a:solidFill>
                  <a:srgbClr val="FFFFFF"/>
                </a:solidFill>
                <a:latin typeface="Poppins Medium"/>
                <a:ea typeface="Poppins Medium"/>
                <a:cs typeface="Poppins Medium"/>
                <a:sym typeface="Poppins Medium"/>
              </a:rPr>
              <a:t>Ethical and Professional Consideration</a:t>
            </a:r>
            <a:endParaRPr sz="1400" b="0" i="0" u="none" strike="noStrike" cap="none">
              <a:solidFill>
                <a:srgbClr val="000000"/>
              </a:solidFill>
              <a:latin typeface="Calibri"/>
              <a:ea typeface="Calibri"/>
              <a:cs typeface="Calibri"/>
              <a:sym typeface="Calibri"/>
            </a:endParaRPr>
          </a:p>
        </p:txBody>
      </p:sp>
      <p:cxnSp>
        <p:nvCxnSpPr>
          <p:cNvPr id="236" name="Google Shape;236;p27"/>
          <p:cNvCxnSpPr/>
          <p:nvPr/>
        </p:nvCxnSpPr>
        <p:spPr>
          <a:xfrm>
            <a:off x="645300" y="1295730"/>
            <a:ext cx="7886700" cy="300"/>
          </a:xfrm>
          <a:prstGeom prst="straightConnector1">
            <a:avLst/>
          </a:prstGeom>
          <a:noFill/>
          <a:ln w="22300" cap="flat" cmpd="sng">
            <a:solidFill>
              <a:schemeClr val="lt1"/>
            </a:solidFill>
            <a:prstDash val="solid"/>
            <a:round/>
            <a:headEnd type="none" w="sm" len="sm"/>
            <a:tailEnd type="none" w="sm" len="sm"/>
          </a:ln>
        </p:spPr>
      </p:cxnSp>
      <p:sp>
        <p:nvSpPr>
          <p:cNvPr id="237" name="Google Shape;237;p27"/>
          <p:cNvSpPr txBox="1"/>
          <p:nvPr/>
        </p:nvSpPr>
        <p:spPr>
          <a:xfrm>
            <a:off x="486000" y="1458000"/>
            <a:ext cx="7886400" cy="3263100"/>
          </a:xfrm>
          <a:prstGeom prst="rect">
            <a:avLst/>
          </a:prstGeom>
          <a:noFill/>
          <a:ln>
            <a:noFill/>
          </a:ln>
        </p:spPr>
        <p:txBody>
          <a:bodyPr spcFirstLastPara="1" wrap="square" lIns="68575" tIns="34275" rIns="68575" bIns="34275" anchor="t" anchorCtr="0">
            <a:noAutofit/>
          </a:bodyPr>
          <a:lstStyle/>
          <a:p>
            <a:pPr marL="457200" marR="0" lvl="0" indent="-361950" algn="l" rtl="0">
              <a:spcBef>
                <a:spcPts val="0"/>
              </a:spcBef>
              <a:spcAft>
                <a:spcPts val="0"/>
              </a:spcAft>
              <a:buClr>
                <a:srgbClr val="FFFFFF"/>
              </a:buClr>
              <a:buSzPts val="2100"/>
              <a:buFont typeface="Poppins Medium"/>
              <a:buChar char="●"/>
            </a:pPr>
            <a:r>
              <a:rPr lang="en-GB" sz="2100" b="0" i="1" u="none" strike="noStrike" cap="none">
                <a:solidFill>
                  <a:srgbClr val="FFFFFF"/>
                </a:solidFill>
                <a:latin typeface="Poppins Medium"/>
                <a:ea typeface="Poppins Medium"/>
                <a:cs typeface="Poppins Medium"/>
                <a:sym typeface="Poppins Medium"/>
              </a:rPr>
              <a:t>Consent from the Fashion Retail Companies</a:t>
            </a:r>
            <a:endParaRPr sz="2100" i="1">
              <a:solidFill>
                <a:srgbClr val="FFFFFF"/>
              </a:solidFill>
              <a:latin typeface="Poppins Medium"/>
              <a:ea typeface="Poppins Medium"/>
              <a:cs typeface="Poppins Medium"/>
              <a:sym typeface="Poppins Medium"/>
            </a:endParaRPr>
          </a:p>
          <a:p>
            <a:pPr marL="457200" marR="0" lvl="0" indent="-361950" algn="l" rtl="0">
              <a:spcBef>
                <a:spcPts val="0"/>
              </a:spcBef>
              <a:spcAft>
                <a:spcPts val="0"/>
              </a:spcAft>
              <a:buClr>
                <a:srgbClr val="FFFFFF"/>
              </a:buClr>
              <a:buSzPts val="2100"/>
              <a:buFont typeface="Poppins Medium"/>
              <a:buChar char="●"/>
            </a:pPr>
            <a:r>
              <a:rPr lang="en-GB" sz="2100" b="0" i="1" u="none" strike="noStrike" cap="none">
                <a:solidFill>
                  <a:srgbClr val="FFFFFF"/>
                </a:solidFill>
                <a:latin typeface="Poppins Medium"/>
                <a:ea typeface="Poppins Medium"/>
                <a:cs typeface="Poppins Medium"/>
                <a:sym typeface="Poppins Medium"/>
              </a:rPr>
              <a:t>Terms</a:t>
            </a:r>
            <a:r>
              <a:rPr lang="en-GB" sz="2100" b="0" i="0" u="none" strike="noStrike" cap="none">
                <a:solidFill>
                  <a:srgbClr val="000000"/>
                </a:solidFill>
                <a:latin typeface="Calibri"/>
                <a:ea typeface="Calibri"/>
                <a:cs typeface="Calibri"/>
                <a:sym typeface="Calibri"/>
              </a:rPr>
              <a:t> </a:t>
            </a:r>
            <a:r>
              <a:rPr lang="en-GB" sz="2100" b="0" i="1" u="none" strike="noStrike" cap="none">
                <a:solidFill>
                  <a:srgbClr val="FFFFFF"/>
                </a:solidFill>
                <a:latin typeface="Poppins Medium"/>
                <a:ea typeface="Poppins Medium"/>
                <a:cs typeface="Poppins Medium"/>
                <a:sym typeface="Poppins Medium"/>
              </a:rPr>
              <a:t>and conditions</a:t>
            </a:r>
            <a:endParaRPr sz="2100" b="0" i="1" u="none" strike="noStrike" cap="none">
              <a:solidFill>
                <a:srgbClr val="FFFFFF"/>
              </a:solidFill>
              <a:latin typeface="Poppins Medium"/>
              <a:ea typeface="Poppins Medium"/>
              <a:cs typeface="Poppins Medium"/>
              <a:sym typeface="Poppins Medium"/>
            </a:endParaRPr>
          </a:p>
          <a:p>
            <a:pPr marL="457200" marR="0" lvl="0" indent="-361950" algn="l" rtl="0">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Privacy- </a:t>
            </a:r>
            <a:endParaRPr sz="2100" i="1">
              <a:solidFill>
                <a:srgbClr val="FFFFFF"/>
              </a:solidFill>
              <a:latin typeface="Poppins Medium"/>
              <a:ea typeface="Poppins Medium"/>
              <a:cs typeface="Poppins Medium"/>
              <a:sym typeface="Poppins Medium"/>
            </a:endParaRPr>
          </a:p>
          <a:p>
            <a:pPr marL="914400" marR="0" lvl="1" indent="-361950" algn="l" rtl="0">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We would no save the base image the user uploaded</a:t>
            </a:r>
            <a:endParaRPr sz="2100" i="1">
              <a:solidFill>
                <a:srgbClr val="FFFFFF"/>
              </a:solidFill>
              <a:latin typeface="Poppins Medium"/>
              <a:ea typeface="Poppins Medium"/>
              <a:cs typeface="Poppins Medium"/>
              <a:sym typeface="Poppins Medium"/>
            </a:endParaRPr>
          </a:p>
          <a:p>
            <a:pPr marL="457200" marR="0" lvl="0" indent="-361950" algn="l" rtl="0">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Security </a:t>
            </a:r>
            <a:endParaRPr sz="2100" i="1">
              <a:solidFill>
                <a:srgbClr val="FFFFFF"/>
              </a:solidFill>
              <a:latin typeface="Poppins Medium"/>
              <a:ea typeface="Poppins Medium"/>
              <a:cs typeface="Poppins Medium"/>
              <a:sym typeface="Poppins Medium"/>
            </a:endParaRPr>
          </a:p>
          <a:p>
            <a:pPr marL="914400" marR="0" lvl="1" indent="-361950" algn="l" rtl="0">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All the passwords are stored in the database with hash encoded</a:t>
            </a:r>
            <a:endParaRPr sz="2100" i="1">
              <a:solidFill>
                <a:srgbClr val="FFFFFF"/>
              </a:solidFill>
              <a:latin typeface="Poppins Medium"/>
              <a:ea typeface="Poppins Medium"/>
              <a:cs typeface="Poppins Medium"/>
              <a:sym typeface="Poppins Medium"/>
            </a:endParaRPr>
          </a:p>
          <a:p>
            <a:pPr marL="457200" marR="0" lvl="0" indent="0" algn="l" rtl="0">
              <a:spcBef>
                <a:spcPts val="0"/>
              </a:spcBef>
              <a:spcAft>
                <a:spcPts val="0"/>
              </a:spcAft>
              <a:buNone/>
            </a:pPr>
            <a:endParaRPr sz="2100" i="1">
              <a:solidFill>
                <a:srgbClr val="FFFFFF"/>
              </a:solidFill>
              <a:latin typeface="Poppins Medium"/>
              <a:ea typeface="Poppins Medium"/>
              <a:cs typeface="Poppins Medium"/>
              <a:sym typeface="Poppins Medium"/>
            </a:endParaRPr>
          </a:p>
          <a:p>
            <a:pPr marL="0" marR="0" lvl="0" indent="0" algn="l" rtl="0">
              <a:spcBef>
                <a:spcPts val="0"/>
              </a:spcBef>
              <a:spcAft>
                <a:spcPts val="0"/>
              </a:spcAft>
              <a:buNone/>
            </a:pPr>
            <a:endParaRPr sz="2100" i="1">
              <a:solidFill>
                <a:srgbClr val="FFFFFF"/>
              </a:solidFill>
              <a:latin typeface="Poppins Medium"/>
              <a:ea typeface="Poppins Medium"/>
              <a:cs typeface="Poppins Medium"/>
              <a:sym typeface="Poppins Medium"/>
            </a:endParaRPr>
          </a:p>
          <a:p>
            <a:pPr marL="0" marR="0" lvl="0" indent="0" algn="l" rtl="0">
              <a:spcBef>
                <a:spcPts val="0"/>
              </a:spcBef>
              <a:spcAft>
                <a:spcPts val="0"/>
              </a:spcAft>
              <a:buNone/>
            </a:pPr>
            <a:endParaRPr sz="2100" i="1">
              <a:solidFill>
                <a:srgbClr val="FFFFFF"/>
              </a:solidFill>
              <a:latin typeface="Poppins Medium"/>
              <a:ea typeface="Poppins Medium"/>
              <a:cs typeface="Poppins Medium"/>
              <a:sym typeface="Poppins Medium"/>
            </a:endParaRPr>
          </a:p>
          <a:p>
            <a:pPr marL="457200" marR="0" lvl="0" indent="0" algn="l" rtl="0">
              <a:spcBef>
                <a:spcPts val="0"/>
              </a:spcBef>
              <a:spcAft>
                <a:spcPts val="0"/>
              </a:spcAft>
              <a:buNone/>
            </a:pPr>
            <a:endParaRPr sz="2100" i="1">
              <a:solidFill>
                <a:srgbClr val="FFFFFF"/>
              </a:solidFill>
              <a:latin typeface="Poppins Medium"/>
              <a:ea typeface="Poppins Medium"/>
              <a:cs typeface="Poppins Medium"/>
              <a:sym typeface="Poppins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41"/>
        <p:cNvGrpSpPr/>
        <p:nvPr/>
      </p:nvGrpSpPr>
      <p:grpSpPr>
        <a:xfrm>
          <a:off x="0" y="0"/>
          <a:ext cx="0" cy="0"/>
          <a:chOff x="0" y="0"/>
          <a:chExt cx="0" cy="0"/>
        </a:xfrm>
      </p:grpSpPr>
      <p:sp>
        <p:nvSpPr>
          <p:cNvPr id="242" name="Google Shape;242;p28"/>
          <p:cNvSpPr txBox="1"/>
          <p:nvPr/>
        </p:nvSpPr>
        <p:spPr>
          <a:xfrm>
            <a:off x="628560" y="273780"/>
            <a:ext cx="7886430" cy="99387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b="0" strike="noStrike">
              <a:solidFill>
                <a:srgbClr val="000000"/>
              </a:solidFill>
              <a:latin typeface="Calibri"/>
              <a:ea typeface="Calibri"/>
              <a:cs typeface="Calibri"/>
              <a:sym typeface="Calibri"/>
            </a:endParaRPr>
          </a:p>
        </p:txBody>
      </p:sp>
      <p:pic>
        <p:nvPicPr>
          <p:cNvPr id="243" name="Google Shape;243;p28"/>
          <p:cNvPicPr preferRelativeResize="0"/>
          <p:nvPr/>
        </p:nvPicPr>
        <p:blipFill rotWithShape="1">
          <a:blip r:embed="rId3">
            <a:alphaModFix/>
          </a:blip>
          <a:srcRect l="23459" t="17609" r="28964" b="6271"/>
          <a:stretch/>
        </p:blipFill>
        <p:spPr>
          <a:xfrm>
            <a:off x="2123725" y="215000"/>
            <a:ext cx="4734274" cy="47342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54F45E76-36D4-422C-8AA7-CC27A2ADACDA}"/>
              </a:ext>
            </a:extLst>
          </p:cNvPr>
          <p:cNvSpPr>
            <a:spLocks noGrp="1"/>
          </p:cNvSpPr>
          <p:nvPr>
            <p:ph idx="1"/>
          </p:nvPr>
        </p:nvSpPr>
        <p:spPr>
          <a:xfrm>
            <a:off x="1635252" y="2273300"/>
            <a:ext cx="5873496" cy="596900"/>
          </a:xfrm>
        </p:spPr>
        <p:txBody>
          <a:bodyPr>
            <a:normAutofit/>
          </a:bodyPr>
          <a:lstStyle/>
          <a:p>
            <a:pPr marL="0" indent="0">
              <a:buNone/>
            </a:pPr>
            <a:r>
              <a:rPr lang="en-GB" sz="3300" b="1" i="1" dirty="0">
                <a:solidFill>
                  <a:schemeClr val="bg1"/>
                </a:solidFill>
                <a:latin typeface="Poppins Medium" panose="020B0604020202020204" charset="0"/>
                <a:cs typeface="Poppins Medium" panose="020B0604020202020204" charset="0"/>
              </a:rPr>
              <a:t>THANK YOU FOR LISTENING</a:t>
            </a:r>
            <a:endParaRPr lang="LID4096" sz="3300" b="1" i="1" dirty="0">
              <a:solidFill>
                <a:schemeClr val="bg1"/>
              </a:solidFill>
              <a:latin typeface="Poppins Medium" panose="020B0604020202020204" charset="0"/>
              <a:cs typeface="Poppins Medium" panose="020B0604020202020204" charset="0"/>
            </a:endParaRPr>
          </a:p>
        </p:txBody>
      </p:sp>
      <p:cxnSp>
        <p:nvCxnSpPr>
          <p:cNvPr id="6" name="Google Shape;201;p23">
            <a:extLst>
              <a:ext uri="{FF2B5EF4-FFF2-40B4-BE49-F238E27FC236}">
                <a16:creationId xmlns:a16="http://schemas.microsoft.com/office/drawing/2014/main" id="{D908570A-ED5B-4013-9FF2-E8A99DEE3C5A}"/>
              </a:ext>
            </a:extLst>
          </p:cNvPr>
          <p:cNvCxnSpPr>
            <a:cxnSpLocks/>
          </p:cNvCxnSpPr>
          <p:nvPr/>
        </p:nvCxnSpPr>
        <p:spPr>
          <a:xfrm>
            <a:off x="1025480" y="2869900"/>
            <a:ext cx="7093040" cy="0"/>
          </a:xfrm>
          <a:prstGeom prst="straightConnector1">
            <a:avLst/>
          </a:prstGeom>
          <a:noFill/>
          <a:ln w="22300" cap="flat" cmpd="sng">
            <a:solidFill>
              <a:schemeClr val="lt1"/>
            </a:solidFill>
            <a:prstDash val="solid"/>
            <a:round/>
            <a:headEnd type="none" w="sm" len="sm"/>
            <a:tailEnd type="none" w="sm" len="sm"/>
          </a:ln>
        </p:spPr>
      </p:cxnSp>
    </p:spTree>
    <p:extLst>
      <p:ext uri="{BB962C8B-B14F-4D97-AF65-F5344CB8AC3E}">
        <p14:creationId xmlns:p14="http://schemas.microsoft.com/office/powerpoint/2010/main" val="39370337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B4804-F8E2-494F-9514-6149B6E8AB05}"/>
              </a:ext>
            </a:extLst>
          </p:cNvPr>
          <p:cNvSpPr>
            <a:spLocks noGrp="1"/>
          </p:cNvSpPr>
          <p:nvPr>
            <p:ph type="title"/>
          </p:nvPr>
        </p:nvSpPr>
        <p:spPr>
          <a:xfrm>
            <a:off x="2670302" y="863600"/>
            <a:ext cx="3803396" cy="646192"/>
          </a:xfrm>
        </p:spPr>
        <p:txBody>
          <a:bodyPr/>
          <a:lstStyle/>
          <a:p>
            <a:r>
              <a:rPr lang="en-GB" b="1" i="1" dirty="0">
                <a:solidFill>
                  <a:schemeClr val="bg1"/>
                </a:solidFill>
                <a:latin typeface="Poppins Medium" panose="020B0604020202020204" charset="0"/>
                <a:cs typeface="Poppins Medium" panose="020B0604020202020204" charset="0"/>
              </a:rPr>
              <a:t>ANY QUESTIONS?</a:t>
            </a:r>
            <a:endParaRPr lang="LID4096" b="1" i="1" dirty="0">
              <a:solidFill>
                <a:schemeClr val="bg1"/>
              </a:solidFill>
              <a:latin typeface="Poppins Medium" panose="020B0604020202020204" charset="0"/>
              <a:cs typeface="Poppins Medium" panose="020B0604020202020204" charset="0"/>
            </a:endParaRPr>
          </a:p>
        </p:txBody>
      </p:sp>
      <p:pic>
        <p:nvPicPr>
          <p:cNvPr id="5" name="Picture 4">
            <a:extLst>
              <a:ext uri="{FF2B5EF4-FFF2-40B4-BE49-F238E27FC236}">
                <a16:creationId xmlns:a16="http://schemas.microsoft.com/office/drawing/2014/main" id="{CB3C7E1A-FA41-4E02-8D7D-7A4A82024922}"/>
              </a:ext>
            </a:extLst>
          </p:cNvPr>
          <p:cNvPicPr>
            <a:picLocks noChangeAspect="1"/>
          </p:cNvPicPr>
          <p:nvPr/>
        </p:nvPicPr>
        <p:blipFill>
          <a:blip r:embed="rId3"/>
          <a:stretch>
            <a:fillRect/>
          </a:stretch>
        </p:blipFill>
        <p:spPr>
          <a:xfrm>
            <a:off x="2190750" y="1954292"/>
            <a:ext cx="4762500" cy="2676525"/>
          </a:xfrm>
          <a:prstGeom prst="rect">
            <a:avLst/>
          </a:prstGeom>
        </p:spPr>
      </p:pic>
    </p:spTree>
    <p:extLst>
      <p:ext uri="{BB962C8B-B14F-4D97-AF65-F5344CB8AC3E}">
        <p14:creationId xmlns:p14="http://schemas.microsoft.com/office/powerpoint/2010/main" val="399955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47"/>
        <p:cNvGrpSpPr/>
        <p:nvPr/>
      </p:nvGrpSpPr>
      <p:grpSpPr>
        <a:xfrm>
          <a:off x="0" y="0"/>
          <a:ext cx="0" cy="0"/>
          <a:chOff x="0" y="0"/>
          <a:chExt cx="0" cy="0"/>
        </a:xfrm>
      </p:grpSpPr>
      <p:sp>
        <p:nvSpPr>
          <p:cNvPr id="248" name="Google Shape;248;p29"/>
          <p:cNvSpPr txBox="1">
            <a:spLocks noGrp="1"/>
          </p:cNvSpPr>
          <p:nvPr>
            <p:ph type="title"/>
          </p:nvPr>
        </p:nvSpPr>
        <p:spPr>
          <a:xfrm>
            <a:off x="628800" y="77828"/>
            <a:ext cx="7886400" cy="339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GB"/>
              <a:t>Presenting WebSite</a:t>
            </a:r>
            <a:endParaRPr/>
          </a:p>
        </p:txBody>
      </p:sp>
      <p:sp>
        <p:nvSpPr>
          <p:cNvPr id="249" name="Google Shape;249;p29"/>
          <p:cNvSpPr txBox="1">
            <a:spLocks noGrp="1"/>
          </p:cNvSpPr>
          <p:nvPr>
            <p:ph idx="1"/>
          </p:nvPr>
        </p:nvSpPr>
        <p:spPr>
          <a:xfrm>
            <a:off x="125975" y="464350"/>
            <a:ext cx="8850300" cy="4396200"/>
          </a:xfrm>
          <a:prstGeom prst="rect">
            <a:avLst/>
          </a:prstGeom>
        </p:spPr>
        <p:txBody>
          <a:bodyPr spcFirstLastPara="1" wrap="square" lIns="0" tIns="0" rIns="0" bIns="0" anchor="t" anchorCtr="0">
            <a:noAutofit/>
          </a:bodyPr>
          <a:lstStyle/>
          <a:p>
            <a:pPr marL="0" lvl="0" indent="0" algn="just" rtl="0">
              <a:lnSpc>
                <a:spcPct val="100000"/>
              </a:lnSpc>
              <a:spcBef>
                <a:spcPts val="0"/>
              </a:spcBef>
              <a:spcAft>
                <a:spcPts val="0"/>
              </a:spcAft>
              <a:buClr>
                <a:schemeClr val="dk1"/>
              </a:buClr>
              <a:buSzPts val="1100"/>
              <a:buFont typeface="Arial"/>
              <a:buNone/>
            </a:pPr>
            <a:r>
              <a:rPr lang="en-GB" sz="1200"/>
              <a:t>Overall structure of system – Arron</a:t>
            </a:r>
            <a:endParaRPr sz="1200"/>
          </a:p>
          <a:p>
            <a:pPr marL="0" lvl="0" indent="0" algn="just" rtl="0">
              <a:lnSpc>
                <a:spcPct val="100000"/>
              </a:lnSpc>
              <a:spcBef>
                <a:spcPts val="0"/>
              </a:spcBef>
              <a:spcAft>
                <a:spcPts val="0"/>
              </a:spcAft>
              <a:buClr>
                <a:schemeClr val="dk1"/>
              </a:buClr>
              <a:buSzPts val="1100"/>
              <a:buFont typeface="Arial"/>
              <a:buNone/>
            </a:pPr>
            <a:r>
              <a:rPr lang="en-GB" sz="1200"/>
              <a:t>Structure of database – Nikolay</a:t>
            </a:r>
            <a:endParaRPr sz="1200"/>
          </a:p>
          <a:p>
            <a:pPr marL="0" lvl="0" indent="0" algn="just" rtl="0">
              <a:lnSpc>
                <a:spcPct val="100000"/>
              </a:lnSpc>
              <a:spcBef>
                <a:spcPts val="0"/>
              </a:spcBef>
              <a:spcAft>
                <a:spcPts val="0"/>
              </a:spcAft>
              <a:buClr>
                <a:schemeClr val="dk1"/>
              </a:buClr>
              <a:buSzPts val="1100"/>
              <a:buFont typeface="Arial"/>
              <a:buNone/>
            </a:pPr>
            <a:r>
              <a:rPr lang="en-GB" sz="1200"/>
              <a:t>What tools have been used – All</a:t>
            </a:r>
            <a:endParaRPr sz="1200"/>
          </a:p>
          <a:p>
            <a:pPr marL="457200" lvl="0" indent="0" algn="just" rtl="0">
              <a:lnSpc>
                <a:spcPct val="100000"/>
              </a:lnSpc>
              <a:spcBef>
                <a:spcPts val="0"/>
              </a:spcBef>
              <a:spcAft>
                <a:spcPts val="0"/>
              </a:spcAft>
              <a:buClr>
                <a:schemeClr val="dk1"/>
              </a:buClr>
              <a:buSzPts val="1100"/>
              <a:buFont typeface="Arial"/>
              <a:buNone/>
            </a:pPr>
            <a:r>
              <a:rPr lang="en-GB" sz="1200"/>
              <a:t>-HTML / CSS / Bootstrap – Sana and Gloria</a:t>
            </a:r>
            <a:endParaRPr sz="1200"/>
          </a:p>
          <a:p>
            <a:pPr marL="457200" lvl="0" indent="0" algn="just" rtl="0">
              <a:lnSpc>
                <a:spcPct val="100000"/>
              </a:lnSpc>
              <a:spcBef>
                <a:spcPts val="0"/>
              </a:spcBef>
              <a:spcAft>
                <a:spcPts val="0"/>
              </a:spcAft>
              <a:buClr>
                <a:schemeClr val="dk1"/>
              </a:buClr>
              <a:buSzPts val="1100"/>
              <a:buFont typeface="Arial"/>
              <a:buNone/>
            </a:pPr>
            <a:r>
              <a:rPr lang="en-GB" sz="1200"/>
              <a:t>-JavaScript / PHP / Json / MySQL – Arron</a:t>
            </a:r>
            <a:endParaRPr sz="1200"/>
          </a:p>
          <a:p>
            <a:pPr marL="457200" lvl="0" indent="0" algn="just" rtl="0">
              <a:lnSpc>
                <a:spcPct val="100000"/>
              </a:lnSpc>
              <a:spcBef>
                <a:spcPts val="0"/>
              </a:spcBef>
              <a:spcAft>
                <a:spcPts val="0"/>
              </a:spcAft>
              <a:buClr>
                <a:schemeClr val="dk1"/>
              </a:buClr>
              <a:buSzPts val="1100"/>
              <a:buFont typeface="Arial"/>
              <a:buNone/>
            </a:pPr>
            <a:r>
              <a:rPr lang="en-GB" sz="1200"/>
              <a:t>-MD5 Hashing algorithm to protect passwords – Marios</a:t>
            </a:r>
            <a:endParaRPr sz="1200"/>
          </a:p>
          <a:p>
            <a:pPr marL="457200" lvl="0" indent="0" algn="just" rtl="0">
              <a:lnSpc>
                <a:spcPct val="100000"/>
              </a:lnSpc>
              <a:spcBef>
                <a:spcPts val="0"/>
              </a:spcBef>
              <a:spcAft>
                <a:spcPts val="0"/>
              </a:spcAft>
              <a:buClr>
                <a:schemeClr val="dk1"/>
              </a:buClr>
              <a:buSzPts val="1100"/>
              <a:buFont typeface="Arial"/>
              <a:buNone/>
            </a:pPr>
            <a:r>
              <a:rPr lang="en-GB" sz="1200"/>
              <a:t>-Validations Email / Passwords – Marios</a:t>
            </a:r>
            <a:endParaRPr sz="1200"/>
          </a:p>
          <a:p>
            <a:pPr marL="457200" lvl="0" indent="0" algn="just" rtl="0">
              <a:lnSpc>
                <a:spcPct val="100000"/>
              </a:lnSpc>
              <a:spcBef>
                <a:spcPts val="0"/>
              </a:spcBef>
              <a:spcAft>
                <a:spcPts val="0"/>
              </a:spcAft>
              <a:buClr>
                <a:schemeClr val="dk1"/>
              </a:buClr>
              <a:buSzPts val="1100"/>
              <a:buFont typeface="Arial"/>
              <a:buNone/>
            </a:pPr>
            <a:r>
              <a:rPr lang="en-GB" sz="1200"/>
              <a:t>-Encoding images as strings to pass to server storage - Dominykas</a:t>
            </a:r>
            <a:endParaRPr sz="1200"/>
          </a:p>
          <a:p>
            <a:pPr marL="457200" lvl="0" indent="0" algn="just" rtl="0">
              <a:lnSpc>
                <a:spcPct val="100000"/>
              </a:lnSpc>
              <a:spcBef>
                <a:spcPts val="0"/>
              </a:spcBef>
              <a:spcAft>
                <a:spcPts val="0"/>
              </a:spcAft>
              <a:buClr>
                <a:schemeClr val="dk1"/>
              </a:buClr>
              <a:buSzPts val="1100"/>
              <a:buFont typeface="Arial"/>
              <a:buNone/>
            </a:pPr>
            <a:r>
              <a:rPr lang="en-GB" sz="1200"/>
              <a:t>-Ajax - Dominykas</a:t>
            </a:r>
            <a:endParaRPr sz="1200"/>
          </a:p>
          <a:p>
            <a:pPr marL="457200" lvl="0" indent="0" algn="just" rtl="0">
              <a:lnSpc>
                <a:spcPct val="100000"/>
              </a:lnSpc>
              <a:spcBef>
                <a:spcPts val="0"/>
              </a:spcBef>
              <a:spcAft>
                <a:spcPts val="0"/>
              </a:spcAft>
              <a:buClr>
                <a:schemeClr val="dk1"/>
              </a:buClr>
              <a:buSzPts val="1100"/>
              <a:buFont typeface="Arial"/>
              <a:buNone/>
            </a:pPr>
            <a:r>
              <a:rPr lang="en-GB" sz="1200"/>
              <a:t>-Konva class - Dominykas</a:t>
            </a:r>
            <a:endParaRPr sz="1200"/>
          </a:p>
          <a:p>
            <a:pPr marL="457200" lvl="0" indent="0" algn="just" rtl="0">
              <a:lnSpc>
                <a:spcPct val="100000"/>
              </a:lnSpc>
              <a:spcBef>
                <a:spcPts val="0"/>
              </a:spcBef>
              <a:spcAft>
                <a:spcPts val="0"/>
              </a:spcAft>
              <a:buClr>
                <a:schemeClr val="dk1"/>
              </a:buClr>
              <a:buSzPts val="1100"/>
              <a:buFont typeface="Arial"/>
              <a:buNone/>
            </a:pPr>
            <a:r>
              <a:rPr lang="en-GB" sz="1200"/>
              <a:t>-GitLab – Sana V Gloria</a:t>
            </a:r>
            <a:endParaRPr sz="1200"/>
          </a:p>
          <a:p>
            <a:pPr marL="0" lvl="0" indent="0" algn="just" rtl="0">
              <a:lnSpc>
                <a:spcPct val="100000"/>
              </a:lnSpc>
              <a:spcBef>
                <a:spcPts val="0"/>
              </a:spcBef>
              <a:spcAft>
                <a:spcPts val="0"/>
              </a:spcAft>
              <a:buClr>
                <a:schemeClr val="dk1"/>
              </a:buClr>
              <a:buSzPts val="1100"/>
              <a:buFont typeface="Arial"/>
              <a:buNone/>
            </a:pPr>
            <a:r>
              <a:rPr lang="en-GB" sz="1200"/>
              <a:t>Organisation</a:t>
            </a:r>
            <a:endParaRPr sz="1200"/>
          </a:p>
          <a:p>
            <a:pPr marL="457200" lvl="0" indent="0" algn="just" rtl="0">
              <a:lnSpc>
                <a:spcPct val="100000"/>
              </a:lnSpc>
              <a:spcBef>
                <a:spcPts val="0"/>
              </a:spcBef>
              <a:spcAft>
                <a:spcPts val="0"/>
              </a:spcAft>
              <a:buClr>
                <a:schemeClr val="dk1"/>
              </a:buClr>
              <a:buSzPts val="1100"/>
              <a:buFont typeface="Arial"/>
              <a:buNone/>
            </a:pPr>
            <a:r>
              <a:rPr lang="en-GB" sz="1200"/>
              <a:t>-Decisions made every Monday during Group Meetings - Dominykas</a:t>
            </a:r>
            <a:endParaRPr sz="1200"/>
          </a:p>
          <a:p>
            <a:pPr marL="457200" lvl="0" indent="0" algn="just" rtl="0">
              <a:lnSpc>
                <a:spcPct val="100000"/>
              </a:lnSpc>
              <a:spcBef>
                <a:spcPts val="0"/>
              </a:spcBef>
              <a:spcAft>
                <a:spcPts val="0"/>
              </a:spcAft>
              <a:buClr>
                <a:schemeClr val="dk1"/>
              </a:buClr>
              <a:buSzPts val="1100"/>
              <a:buFont typeface="Arial"/>
              <a:buNone/>
            </a:pPr>
            <a:r>
              <a:rPr lang="en-GB" sz="1200"/>
              <a:t>-Work Partition: At first teams of two then mixed - Dominykas</a:t>
            </a:r>
            <a:endParaRPr sz="1200"/>
          </a:p>
          <a:p>
            <a:pPr marL="457200" lvl="0" indent="0" algn="just" rtl="0">
              <a:lnSpc>
                <a:spcPct val="100000"/>
              </a:lnSpc>
              <a:spcBef>
                <a:spcPts val="0"/>
              </a:spcBef>
              <a:spcAft>
                <a:spcPts val="0"/>
              </a:spcAft>
              <a:buClr>
                <a:schemeClr val="dk1"/>
              </a:buClr>
              <a:buSzPts val="1100"/>
              <a:buFont typeface="Arial"/>
              <a:buNone/>
            </a:pPr>
            <a:r>
              <a:rPr lang="en-GB" sz="1200"/>
              <a:t>-Work Integration: GitLab – Each had own subdirectory for our own content then merged in a single directory – Marios</a:t>
            </a:r>
            <a:endParaRPr sz="1200"/>
          </a:p>
          <a:p>
            <a:pPr marL="457200" lvl="0" indent="0" algn="just" rtl="0">
              <a:lnSpc>
                <a:spcPct val="100000"/>
              </a:lnSpc>
              <a:spcBef>
                <a:spcPts val="0"/>
              </a:spcBef>
              <a:spcAft>
                <a:spcPts val="0"/>
              </a:spcAft>
              <a:buClr>
                <a:schemeClr val="dk1"/>
              </a:buClr>
              <a:buSzPts val="1100"/>
              <a:buFont typeface="Arial"/>
              <a:buNone/>
            </a:pPr>
            <a:r>
              <a:rPr lang="en-GB" sz="1200"/>
              <a:t>-Ethical Issues: Save only edited picture, Terms &amp; Conditions must be accepted when signing up, Got permission from the Brands – Gloria</a:t>
            </a:r>
            <a:endParaRPr sz="1200"/>
          </a:p>
          <a:p>
            <a:pPr marL="0" lvl="0" indent="0" algn="just" rtl="0">
              <a:lnSpc>
                <a:spcPct val="100000"/>
              </a:lnSpc>
              <a:spcBef>
                <a:spcPts val="0"/>
              </a:spcBef>
              <a:spcAft>
                <a:spcPts val="0"/>
              </a:spcAft>
              <a:buClr>
                <a:schemeClr val="dk1"/>
              </a:buClr>
              <a:buSzPts val="1100"/>
              <a:buFont typeface="Arial"/>
              <a:buNone/>
            </a:pPr>
            <a:r>
              <a:rPr lang="en-GB" sz="1200"/>
              <a:t>Improvements – Nikolay &amp; Marios</a:t>
            </a:r>
            <a:endParaRPr sz="1200"/>
          </a:p>
          <a:p>
            <a:pPr marL="457200" lvl="0" indent="0" algn="just" rtl="0">
              <a:lnSpc>
                <a:spcPct val="100000"/>
              </a:lnSpc>
              <a:spcBef>
                <a:spcPts val="0"/>
              </a:spcBef>
              <a:spcAft>
                <a:spcPts val="0"/>
              </a:spcAft>
              <a:buClr>
                <a:schemeClr val="dk1"/>
              </a:buClr>
              <a:buSzPts val="1100"/>
              <a:buFont typeface="Arial"/>
              <a:buNone/>
            </a:pPr>
            <a:r>
              <a:rPr lang="en-GB" sz="1200"/>
              <a:t>-Rate outfit, Report Outfit, Filter/Search content, More brands</a:t>
            </a:r>
            <a:endParaRPr sz="1200"/>
          </a:p>
          <a:p>
            <a:pPr marL="457200" lvl="0" indent="0" algn="just" rtl="0">
              <a:lnSpc>
                <a:spcPct val="100000"/>
              </a:lnSpc>
              <a:spcBef>
                <a:spcPts val="0"/>
              </a:spcBef>
              <a:spcAft>
                <a:spcPts val="0"/>
              </a:spcAft>
              <a:buClr>
                <a:schemeClr val="dk1"/>
              </a:buClr>
              <a:buSzPts val="1100"/>
              <a:buFont typeface="Arial"/>
              <a:buNone/>
            </a:pPr>
            <a:r>
              <a:rPr lang="en-GB" sz="1200"/>
              <a:t>-Research tools used more, before implementing them</a:t>
            </a:r>
            <a:endParaRPr sz="1200"/>
          </a:p>
          <a:p>
            <a:pPr marL="457200" lvl="0" indent="0" algn="just" rtl="0">
              <a:lnSpc>
                <a:spcPct val="100000"/>
              </a:lnSpc>
              <a:spcBef>
                <a:spcPts val="0"/>
              </a:spcBef>
              <a:spcAft>
                <a:spcPts val="0"/>
              </a:spcAft>
              <a:buClr>
                <a:schemeClr val="dk1"/>
              </a:buClr>
              <a:buSzPts val="1100"/>
              <a:buFont typeface="Arial"/>
              <a:buNone/>
            </a:pPr>
            <a:r>
              <a:rPr lang="en-GB" sz="1200"/>
              <a:t>-Bootstrap usage from start to save time than using HTML and CSS, WebPage footer</a:t>
            </a:r>
            <a:endParaRPr sz="1200"/>
          </a:p>
          <a:p>
            <a:pPr marL="457200" lvl="0" indent="0" algn="just" rtl="0">
              <a:lnSpc>
                <a:spcPct val="100000"/>
              </a:lnSpc>
              <a:spcBef>
                <a:spcPts val="0"/>
              </a:spcBef>
              <a:spcAft>
                <a:spcPts val="0"/>
              </a:spcAft>
              <a:buClr>
                <a:schemeClr val="dk1"/>
              </a:buClr>
              <a:buSzPts val="1100"/>
              <a:buFont typeface="Arial"/>
              <a:buNone/>
            </a:pPr>
            <a:r>
              <a:rPr lang="en-GB" sz="1200"/>
              <a:t>-Knowing Git better would have helped save time as sometimes commits and pushes did not execute successful</a:t>
            </a:r>
            <a:endParaRPr sz="1200"/>
          </a:p>
          <a:p>
            <a:pPr marL="457200" lvl="0" indent="0" algn="just" rtl="0">
              <a:lnSpc>
                <a:spcPct val="100000"/>
              </a:lnSpc>
              <a:spcBef>
                <a:spcPts val="0"/>
              </a:spcBef>
              <a:spcAft>
                <a:spcPts val="0"/>
              </a:spcAft>
              <a:buClr>
                <a:schemeClr val="dk1"/>
              </a:buClr>
              <a:buSzPts val="1100"/>
              <a:buFont typeface="Arial"/>
              <a:buNone/>
            </a:pPr>
            <a:r>
              <a:rPr lang="en-GB" sz="1200"/>
              <a:t>-Slowed down progress in the middle (during and after xmas) – Should have applied strict deadlines but in the end it worked out :) :D.</a:t>
            </a:r>
            <a:endParaRPr sz="1200"/>
          </a:p>
          <a:p>
            <a:pPr marL="457200" lvl="0" indent="0" algn="just" rtl="0">
              <a:lnSpc>
                <a:spcPct val="100000"/>
              </a:lnSpc>
              <a:spcBef>
                <a:spcPts val="0"/>
              </a:spcBef>
              <a:spcAft>
                <a:spcPts val="0"/>
              </a:spcAft>
              <a:buNone/>
            </a:pPr>
            <a:r>
              <a:rPr lang="en-GB" sz="1200"/>
              <a:t>Managed to complete work a day or two late. Got help from each other.</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53"/>
        <p:cNvGrpSpPr/>
        <p:nvPr/>
      </p:nvGrpSpPr>
      <p:grpSpPr>
        <a:xfrm>
          <a:off x="0" y="0"/>
          <a:ext cx="0" cy="0"/>
          <a:chOff x="0" y="0"/>
          <a:chExt cx="0" cy="0"/>
        </a:xfrm>
      </p:grpSpPr>
      <p:sp>
        <p:nvSpPr>
          <p:cNvPr id="254" name="Google Shape;254;p30"/>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sz="3500"/>
              <a:t>Work Integration - GitLab</a:t>
            </a:r>
            <a:endParaRPr sz="3500"/>
          </a:p>
        </p:txBody>
      </p:sp>
      <p:sp>
        <p:nvSpPr>
          <p:cNvPr id="255" name="Google Shape;255;p30"/>
          <p:cNvSpPr txBox="1">
            <a:spLocks noGrp="1"/>
          </p:cNvSpPr>
          <p:nvPr>
            <p:ph idx="1"/>
          </p:nvPr>
        </p:nvSpPr>
        <p:spPr>
          <a:prstGeom prst="rect">
            <a:avLst/>
          </a:prstGeom>
        </p:spPr>
        <p:txBody>
          <a:bodyPr spcFirstLastPara="1" wrap="square" lIns="0" tIns="0" rIns="0" bIns="0" anchor="t" anchorCtr="0">
            <a:noAutofit/>
          </a:bodyPr>
          <a:lstStyle/>
          <a:p>
            <a:pPr marL="457200" lvl="0" indent="-355600" algn="l" rtl="0">
              <a:spcBef>
                <a:spcPts val="0"/>
              </a:spcBef>
              <a:spcAft>
                <a:spcPts val="0"/>
              </a:spcAft>
              <a:buSzPts val="2000"/>
              <a:buChar char="●"/>
            </a:pPr>
            <a:r>
              <a:rPr lang="en-GB" sz="2000"/>
              <a:t>Beginning, each had independent work so we each had our own subdirectory inside a root directory in GitLab.</a:t>
            </a:r>
            <a:endParaRPr sz="2000"/>
          </a:p>
          <a:p>
            <a:pPr marL="457200" lvl="0" indent="-355600" algn="l" rtl="0">
              <a:spcBef>
                <a:spcPts val="0"/>
              </a:spcBef>
              <a:spcAft>
                <a:spcPts val="0"/>
              </a:spcAft>
              <a:buSzPts val="2000"/>
              <a:buChar char="●"/>
            </a:pPr>
            <a:r>
              <a:rPr lang="en-GB" sz="2000"/>
              <a:t>As we progressed we began working in each others subdirectories</a:t>
            </a:r>
            <a:endParaRPr sz="2000"/>
          </a:p>
          <a:p>
            <a:pPr marL="457200" lvl="0" indent="-355600" algn="l" rtl="0">
              <a:spcBef>
                <a:spcPts val="0"/>
              </a:spcBef>
              <a:spcAft>
                <a:spcPts val="0"/>
              </a:spcAft>
              <a:buSzPts val="2000"/>
              <a:buChar char="●"/>
            </a:pPr>
            <a:r>
              <a:rPr lang="en-GB" sz="2000"/>
              <a:t>Finally we merged all subdirectories into one with all working versions of scripts etc.</a:t>
            </a:r>
            <a:endParaRPr sz="20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59"/>
        <p:cNvGrpSpPr/>
        <p:nvPr/>
      </p:nvGrpSpPr>
      <p:grpSpPr>
        <a:xfrm>
          <a:off x="0" y="0"/>
          <a:ext cx="0" cy="0"/>
          <a:chOff x="0" y="0"/>
          <a:chExt cx="0" cy="0"/>
        </a:xfrm>
      </p:grpSpPr>
      <p:sp>
        <p:nvSpPr>
          <p:cNvPr id="260" name="Google Shape;260;p31"/>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sz="3500"/>
              <a:t>Work Integration - GitLab</a:t>
            </a:r>
            <a:endParaRPr sz="3500"/>
          </a:p>
        </p:txBody>
      </p:sp>
      <p:sp>
        <p:nvSpPr>
          <p:cNvPr id="261" name="Google Shape;261;p31"/>
          <p:cNvSpPr txBox="1">
            <a:spLocks noGrp="1"/>
          </p:cNvSpPr>
          <p:nvPr>
            <p:ph idx="1"/>
          </p:nvPr>
        </p:nvSpPr>
        <p:spPr>
          <a:prstGeom prst="rect">
            <a:avLst/>
          </a:prstGeom>
        </p:spPr>
        <p:txBody>
          <a:bodyPr spcFirstLastPara="1" wrap="square" lIns="0" tIns="0" rIns="0" bIns="0" anchor="t" anchorCtr="0">
            <a:noAutofit/>
          </a:bodyPr>
          <a:lstStyle/>
          <a:p>
            <a:pPr marL="457200" lvl="0" indent="-355600" algn="l" rtl="0">
              <a:spcBef>
                <a:spcPts val="0"/>
              </a:spcBef>
              <a:spcAft>
                <a:spcPts val="0"/>
              </a:spcAft>
              <a:buSzPts val="2000"/>
              <a:buChar char="●"/>
            </a:pPr>
            <a:r>
              <a:rPr lang="en-GB" sz="2000"/>
              <a:t>Beginning, each had independent work so we each had our own subdirectory inside a root directory in GitLab.</a:t>
            </a:r>
            <a:endParaRPr sz="2000"/>
          </a:p>
          <a:p>
            <a:pPr marL="457200" lvl="0" indent="-355600" algn="l" rtl="0">
              <a:spcBef>
                <a:spcPts val="0"/>
              </a:spcBef>
              <a:spcAft>
                <a:spcPts val="0"/>
              </a:spcAft>
              <a:buSzPts val="2000"/>
              <a:buChar char="●"/>
            </a:pPr>
            <a:r>
              <a:rPr lang="en-GB" sz="2000"/>
              <a:t>As we progressed we began working in each others subdirectories</a:t>
            </a:r>
            <a:endParaRPr sz="2000"/>
          </a:p>
          <a:p>
            <a:pPr marL="457200" lvl="0" indent="-355600" algn="l" rtl="0">
              <a:spcBef>
                <a:spcPts val="0"/>
              </a:spcBef>
              <a:spcAft>
                <a:spcPts val="0"/>
              </a:spcAft>
              <a:buSzPts val="2000"/>
              <a:buChar char="●"/>
            </a:pPr>
            <a:r>
              <a:rPr lang="en-GB" sz="2000"/>
              <a:t>Finally we merged all subdirectories into one with all working versions of scripts etc.</a:t>
            </a:r>
            <a:endParaRPr sz="2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65"/>
        <p:cNvGrpSpPr/>
        <p:nvPr/>
      </p:nvGrpSpPr>
      <p:grpSpPr>
        <a:xfrm>
          <a:off x="0" y="0"/>
          <a:ext cx="0" cy="0"/>
          <a:chOff x="0" y="0"/>
          <a:chExt cx="0" cy="0"/>
        </a:xfrm>
      </p:grpSpPr>
      <p:sp>
        <p:nvSpPr>
          <p:cNvPr id="266" name="Google Shape;266;p32"/>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sz="3500"/>
              <a:t>Extra Website Functionality </a:t>
            </a:r>
            <a:endParaRPr sz="3500"/>
          </a:p>
        </p:txBody>
      </p:sp>
      <p:sp>
        <p:nvSpPr>
          <p:cNvPr id="267" name="Google Shape;267;p32"/>
          <p:cNvSpPr txBox="1">
            <a:spLocks noGrp="1"/>
          </p:cNvSpPr>
          <p:nvPr>
            <p:ph idx="1"/>
          </p:nvPr>
        </p:nvSpPr>
        <p:spPr>
          <a:prstGeom prst="rect">
            <a:avLst/>
          </a:prstGeom>
        </p:spPr>
        <p:txBody>
          <a:bodyPr spcFirstLastPara="1" wrap="square" lIns="0" tIns="0" rIns="0" bIns="0" anchor="t" anchorCtr="0">
            <a:noAutofit/>
          </a:bodyPr>
          <a:lstStyle/>
          <a:p>
            <a:pPr marL="457200" lvl="0" indent="-355600" algn="l" rtl="0">
              <a:spcBef>
                <a:spcPts val="0"/>
              </a:spcBef>
              <a:spcAft>
                <a:spcPts val="0"/>
              </a:spcAft>
              <a:buSzPts val="2000"/>
              <a:buChar char="-"/>
            </a:pPr>
            <a:r>
              <a:rPr lang="en-GB" sz="2000"/>
              <a:t>Rate/Report outfit</a:t>
            </a:r>
            <a:endParaRPr sz="2000"/>
          </a:p>
          <a:p>
            <a:pPr marL="0" lvl="0" indent="0" algn="l" rtl="0">
              <a:spcBef>
                <a:spcPts val="1600"/>
              </a:spcBef>
              <a:spcAft>
                <a:spcPts val="0"/>
              </a:spcAft>
              <a:buNone/>
            </a:pPr>
            <a:endParaRPr sz="2000"/>
          </a:p>
          <a:p>
            <a:pPr marL="457200" lvl="0" indent="-355600" algn="l" rtl="0">
              <a:spcBef>
                <a:spcPts val="1600"/>
              </a:spcBef>
              <a:spcAft>
                <a:spcPts val="0"/>
              </a:spcAft>
              <a:buSzPts val="2000"/>
              <a:buChar char="-"/>
            </a:pPr>
            <a:r>
              <a:rPr lang="en-GB" sz="2000"/>
              <a:t>Filter/Search content</a:t>
            </a:r>
            <a:endParaRPr sz="2000"/>
          </a:p>
          <a:p>
            <a:pPr marL="0" lvl="0" indent="0" algn="l" rtl="0">
              <a:spcBef>
                <a:spcPts val="1600"/>
              </a:spcBef>
              <a:spcAft>
                <a:spcPts val="0"/>
              </a:spcAft>
              <a:buNone/>
            </a:pPr>
            <a:endParaRPr sz="2000"/>
          </a:p>
          <a:p>
            <a:pPr marL="457200" lvl="0" indent="-355600" algn="l" rtl="0">
              <a:spcBef>
                <a:spcPts val="1600"/>
              </a:spcBef>
              <a:spcAft>
                <a:spcPts val="0"/>
              </a:spcAft>
              <a:buSzPts val="2000"/>
              <a:buChar char="-"/>
            </a:pPr>
            <a:r>
              <a:rPr lang="en-GB" sz="2000"/>
              <a:t>More brands</a:t>
            </a:r>
            <a:endParaRPr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149"/>
        <p:cNvGrpSpPr/>
        <p:nvPr/>
      </p:nvGrpSpPr>
      <p:grpSpPr>
        <a:xfrm>
          <a:off x="0" y="0"/>
          <a:ext cx="0" cy="0"/>
          <a:chOff x="0" y="0"/>
          <a:chExt cx="0" cy="0"/>
        </a:xfrm>
      </p:grpSpPr>
      <p:sp>
        <p:nvSpPr>
          <p:cNvPr id="150" name="Google Shape;150;p16"/>
          <p:cNvSpPr txBox="1"/>
          <p:nvPr/>
        </p:nvSpPr>
        <p:spPr>
          <a:xfrm>
            <a:off x="628560" y="273780"/>
            <a:ext cx="7886400" cy="9939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None/>
            </a:pPr>
            <a:r>
              <a:rPr lang="en-GB" sz="3300" b="1" i="1">
                <a:solidFill>
                  <a:srgbClr val="FFFFFF"/>
                </a:solidFill>
                <a:latin typeface="Poppins Medium"/>
                <a:ea typeface="Poppins Medium"/>
                <a:cs typeface="Poppins Medium"/>
                <a:sym typeface="Poppins Medium"/>
              </a:rPr>
              <a:t>Overall Structure of the Website</a:t>
            </a:r>
            <a:endParaRPr sz="1400" b="0" i="0" u="none" strike="noStrike" cap="none">
              <a:solidFill>
                <a:srgbClr val="000000"/>
              </a:solidFill>
              <a:latin typeface="Calibri"/>
              <a:ea typeface="Calibri"/>
              <a:cs typeface="Calibri"/>
              <a:sym typeface="Calibri"/>
            </a:endParaRPr>
          </a:p>
        </p:txBody>
      </p:sp>
      <p:sp>
        <p:nvSpPr>
          <p:cNvPr id="151" name="Google Shape;151;p16"/>
          <p:cNvSpPr txBox="1"/>
          <p:nvPr/>
        </p:nvSpPr>
        <p:spPr>
          <a:xfrm>
            <a:off x="628560" y="1369170"/>
            <a:ext cx="7886400" cy="3263100"/>
          </a:xfrm>
          <a:prstGeom prst="rect">
            <a:avLst/>
          </a:prstGeom>
          <a:noFill/>
          <a:ln>
            <a:noFill/>
          </a:ln>
        </p:spPr>
        <p:txBody>
          <a:bodyPr spcFirstLastPara="1" wrap="square" lIns="68575" tIns="34275" rIns="68575" bIns="34275" anchor="t" anchorCtr="0">
            <a:noAutofit/>
          </a:bodyPr>
          <a:lstStyle/>
          <a:p>
            <a:pPr marL="177800" marR="0" lvl="0" indent="-171450" algn="l" rtl="0">
              <a:lnSpc>
                <a:spcPct val="90000"/>
              </a:lnSpc>
              <a:spcBef>
                <a:spcPts val="0"/>
              </a:spcBef>
              <a:spcAft>
                <a:spcPts val="0"/>
              </a:spcAft>
              <a:buClr>
                <a:srgbClr val="FFFFFF"/>
              </a:buClr>
              <a:buSzPts val="2100"/>
              <a:buFont typeface="Arial"/>
              <a:buChar char="•"/>
            </a:pPr>
            <a:r>
              <a:rPr lang="en-GB" sz="2100" i="1">
                <a:solidFill>
                  <a:srgbClr val="FFFFFF"/>
                </a:solidFill>
                <a:latin typeface="Poppins Medium"/>
                <a:ea typeface="Poppins Medium"/>
                <a:cs typeface="Poppins Medium"/>
                <a:sym typeface="Poppins Medium"/>
              </a:rPr>
              <a:t>Front end</a:t>
            </a:r>
            <a:endParaRPr sz="2100" i="1">
              <a:solidFill>
                <a:srgbClr val="FFFFFF"/>
              </a:solidFill>
              <a:latin typeface="Poppins Medium"/>
              <a:ea typeface="Poppins Medium"/>
              <a:cs typeface="Poppins Medium"/>
              <a:sym typeface="Poppins Medium"/>
            </a:endParaRPr>
          </a:p>
          <a:p>
            <a:pPr marL="914400" marR="0" lvl="1" indent="-361950" algn="l" rtl="0">
              <a:lnSpc>
                <a:spcPct val="90000"/>
              </a:lnSpc>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Several interlinked HTML documents, styled with CSS </a:t>
            </a:r>
            <a:endParaRPr sz="2100" i="1">
              <a:solidFill>
                <a:srgbClr val="FFFFFF"/>
              </a:solidFill>
              <a:latin typeface="Poppins Medium"/>
              <a:ea typeface="Poppins Medium"/>
              <a:cs typeface="Poppins Medium"/>
              <a:sym typeface="Poppins Medium"/>
            </a:endParaRPr>
          </a:p>
          <a:p>
            <a:pPr marL="914400" marR="0" lvl="1" indent="-361950" algn="l" rtl="0">
              <a:lnSpc>
                <a:spcPct val="90000"/>
              </a:lnSpc>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Javascript was used to implement extra features</a:t>
            </a:r>
            <a:endParaRPr sz="2100" i="1">
              <a:solidFill>
                <a:srgbClr val="FFFFFF"/>
              </a:solidFill>
              <a:latin typeface="Poppins Medium"/>
              <a:ea typeface="Poppins Medium"/>
              <a:cs typeface="Poppins Medium"/>
              <a:sym typeface="Poppins Medium"/>
            </a:endParaRPr>
          </a:p>
          <a:p>
            <a:pPr marL="457200" marR="0" lvl="0" indent="-361950" algn="l" rtl="0">
              <a:lnSpc>
                <a:spcPct val="90000"/>
              </a:lnSpc>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Back end</a:t>
            </a:r>
            <a:endParaRPr sz="2100" i="1">
              <a:solidFill>
                <a:srgbClr val="FFFFFF"/>
              </a:solidFill>
              <a:latin typeface="Poppins Medium"/>
              <a:ea typeface="Poppins Medium"/>
              <a:cs typeface="Poppins Medium"/>
              <a:sym typeface="Poppins Medium"/>
            </a:endParaRPr>
          </a:p>
          <a:p>
            <a:pPr marL="914400" marR="0" lvl="1" indent="-361950" algn="l" rtl="0">
              <a:lnSpc>
                <a:spcPct val="90000"/>
              </a:lnSpc>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Php scripts, takes and returns data from the web pages allowing SQL queries to be executed</a:t>
            </a:r>
            <a:endParaRPr sz="2100" i="1">
              <a:solidFill>
                <a:srgbClr val="FFFFFF"/>
              </a:solidFill>
              <a:latin typeface="Poppins Medium"/>
              <a:ea typeface="Poppins Medium"/>
              <a:cs typeface="Poppins Medium"/>
              <a:sym typeface="Poppins Medium"/>
            </a:endParaRPr>
          </a:p>
          <a:p>
            <a:pPr marL="914400" marR="0" lvl="1" indent="-361950" algn="l" rtl="0">
              <a:lnSpc>
                <a:spcPct val="90000"/>
              </a:lnSpc>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Database</a:t>
            </a:r>
            <a:endParaRPr sz="2100" i="1">
              <a:solidFill>
                <a:srgbClr val="FFFFFF"/>
              </a:solidFill>
              <a:latin typeface="Poppins Medium"/>
              <a:ea typeface="Poppins Medium"/>
              <a:cs typeface="Poppins Medium"/>
              <a:sym typeface="Poppins Medium"/>
            </a:endParaRPr>
          </a:p>
        </p:txBody>
      </p:sp>
      <p:cxnSp>
        <p:nvCxnSpPr>
          <p:cNvPr id="152" name="Google Shape;152;p16"/>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71"/>
        <p:cNvGrpSpPr/>
        <p:nvPr/>
      </p:nvGrpSpPr>
      <p:grpSpPr>
        <a:xfrm>
          <a:off x="0" y="0"/>
          <a:ext cx="0" cy="0"/>
          <a:chOff x="0" y="0"/>
          <a:chExt cx="0" cy="0"/>
        </a:xfrm>
      </p:grpSpPr>
      <p:sp>
        <p:nvSpPr>
          <p:cNvPr id="272" name="Google Shape;272;p33"/>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sz="3500"/>
              <a:t>Improvements on research </a:t>
            </a:r>
            <a:endParaRPr sz="3500"/>
          </a:p>
        </p:txBody>
      </p:sp>
      <p:sp>
        <p:nvSpPr>
          <p:cNvPr id="273" name="Google Shape;273;p33"/>
          <p:cNvSpPr txBox="1">
            <a:spLocks noGrp="1"/>
          </p:cNvSpPr>
          <p:nvPr>
            <p:ph idx="1"/>
          </p:nvPr>
        </p:nvSpPr>
        <p:spPr>
          <a:prstGeom prst="rect">
            <a:avLst/>
          </a:prstGeom>
        </p:spPr>
        <p:txBody>
          <a:bodyPr spcFirstLastPara="1" wrap="square" lIns="0" tIns="0" rIns="0" bIns="0" anchor="t" anchorCtr="0">
            <a:noAutofit/>
          </a:bodyPr>
          <a:lstStyle/>
          <a:p>
            <a:pPr marL="457200" lvl="0" indent="-355600" algn="l" rtl="0">
              <a:spcBef>
                <a:spcPts val="0"/>
              </a:spcBef>
              <a:spcAft>
                <a:spcPts val="0"/>
              </a:spcAft>
              <a:buSzPts val="2000"/>
              <a:buChar char="-"/>
            </a:pPr>
            <a:r>
              <a:rPr lang="en-GB" sz="2000"/>
              <a:t>More research before implementation</a:t>
            </a:r>
            <a:endParaRPr sz="2000"/>
          </a:p>
          <a:p>
            <a:pPr marL="0" lvl="0" indent="0" algn="l" rtl="0">
              <a:spcBef>
                <a:spcPts val="1600"/>
              </a:spcBef>
              <a:spcAft>
                <a:spcPts val="0"/>
              </a:spcAft>
              <a:buNone/>
            </a:pPr>
            <a:endParaRPr sz="2000"/>
          </a:p>
          <a:p>
            <a:pPr marL="457200" lvl="0" indent="-355600" algn="l" rtl="0">
              <a:spcBef>
                <a:spcPts val="1600"/>
              </a:spcBef>
              <a:spcAft>
                <a:spcPts val="0"/>
              </a:spcAft>
              <a:buSzPts val="2000"/>
              <a:buChar char="-"/>
            </a:pPr>
            <a:r>
              <a:rPr lang="en-GB" sz="2000"/>
              <a:t>Using bootstrap from an earlier stage</a:t>
            </a:r>
            <a:endParaRPr sz="2000"/>
          </a:p>
          <a:p>
            <a:pPr marL="0" lvl="0" indent="0" algn="l" rtl="0">
              <a:spcBef>
                <a:spcPts val="1600"/>
              </a:spcBef>
              <a:spcAft>
                <a:spcPts val="1600"/>
              </a:spcAft>
              <a:buNone/>
            </a:pP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156"/>
        <p:cNvGrpSpPr/>
        <p:nvPr/>
      </p:nvGrpSpPr>
      <p:grpSpPr>
        <a:xfrm>
          <a:off x="0" y="0"/>
          <a:ext cx="0" cy="0"/>
          <a:chOff x="0" y="0"/>
          <a:chExt cx="0" cy="0"/>
        </a:xfrm>
      </p:grpSpPr>
      <p:sp>
        <p:nvSpPr>
          <p:cNvPr id="157" name="Google Shape;157;p17"/>
          <p:cNvSpPr txBox="1"/>
          <p:nvPr/>
        </p:nvSpPr>
        <p:spPr>
          <a:xfrm>
            <a:off x="628560" y="273780"/>
            <a:ext cx="7886400" cy="9939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None/>
            </a:pPr>
            <a:r>
              <a:rPr lang="en-GB" sz="3300" b="1" i="1">
                <a:solidFill>
                  <a:srgbClr val="FFFFFF"/>
                </a:solidFill>
                <a:latin typeface="Poppins Medium"/>
                <a:ea typeface="Poppins Medium"/>
                <a:cs typeface="Poppins Medium"/>
                <a:sym typeface="Poppins Medium"/>
              </a:rPr>
              <a:t>Structure of the Database</a:t>
            </a:r>
            <a:endParaRPr sz="1400" b="0" i="0" u="none" strike="noStrike" cap="none">
              <a:solidFill>
                <a:srgbClr val="000000"/>
              </a:solidFill>
              <a:latin typeface="Calibri"/>
              <a:ea typeface="Calibri"/>
              <a:cs typeface="Calibri"/>
              <a:sym typeface="Calibri"/>
            </a:endParaRPr>
          </a:p>
        </p:txBody>
      </p:sp>
      <p:sp>
        <p:nvSpPr>
          <p:cNvPr id="158" name="Google Shape;158;p17"/>
          <p:cNvSpPr txBox="1"/>
          <p:nvPr/>
        </p:nvSpPr>
        <p:spPr>
          <a:xfrm>
            <a:off x="628560" y="1369170"/>
            <a:ext cx="7886400" cy="3263100"/>
          </a:xfrm>
          <a:prstGeom prst="rect">
            <a:avLst/>
          </a:prstGeom>
          <a:noFill/>
          <a:ln>
            <a:noFill/>
          </a:ln>
        </p:spPr>
        <p:txBody>
          <a:bodyPr spcFirstLastPara="1" wrap="square" lIns="68575" tIns="34275" rIns="68575" bIns="34275" anchor="t" anchorCtr="0">
            <a:noAutofit/>
          </a:bodyPr>
          <a:lstStyle/>
          <a:p>
            <a:pPr marL="177800" marR="0" lvl="0" indent="-171450" algn="l" rtl="0">
              <a:lnSpc>
                <a:spcPct val="90000"/>
              </a:lnSpc>
              <a:spcBef>
                <a:spcPts val="0"/>
              </a:spcBef>
              <a:spcAft>
                <a:spcPts val="0"/>
              </a:spcAft>
              <a:buClr>
                <a:srgbClr val="FFFFFF"/>
              </a:buClr>
              <a:buSzPts val="2100"/>
              <a:buFont typeface="Arial"/>
              <a:buChar char="•"/>
            </a:pPr>
            <a:endParaRPr sz="2100" i="1">
              <a:solidFill>
                <a:srgbClr val="FFFFFF"/>
              </a:solidFill>
              <a:latin typeface="Poppins Medium"/>
              <a:ea typeface="Poppins Medium"/>
              <a:cs typeface="Poppins Medium"/>
              <a:sym typeface="Poppins Medium"/>
            </a:endParaRPr>
          </a:p>
        </p:txBody>
      </p:sp>
      <p:cxnSp>
        <p:nvCxnSpPr>
          <p:cNvPr id="159" name="Google Shape;159;p17"/>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pic>
        <p:nvPicPr>
          <p:cNvPr id="160" name="Google Shape;160;p17"/>
          <p:cNvPicPr preferRelativeResize="0"/>
          <p:nvPr/>
        </p:nvPicPr>
        <p:blipFill>
          <a:blip r:embed="rId3">
            <a:alphaModFix/>
          </a:blip>
          <a:stretch>
            <a:fillRect/>
          </a:stretch>
        </p:blipFill>
        <p:spPr>
          <a:xfrm>
            <a:off x="628550" y="1339675"/>
            <a:ext cx="7886400" cy="253931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164"/>
        <p:cNvGrpSpPr/>
        <p:nvPr/>
      </p:nvGrpSpPr>
      <p:grpSpPr>
        <a:xfrm>
          <a:off x="0" y="0"/>
          <a:ext cx="0" cy="0"/>
          <a:chOff x="0" y="0"/>
          <a:chExt cx="0" cy="0"/>
        </a:xfrm>
      </p:grpSpPr>
      <p:sp>
        <p:nvSpPr>
          <p:cNvPr id="165" name="Google Shape;165;p18"/>
          <p:cNvSpPr txBox="1"/>
          <p:nvPr/>
        </p:nvSpPr>
        <p:spPr>
          <a:xfrm>
            <a:off x="628560" y="273780"/>
            <a:ext cx="7886400" cy="9939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None/>
            </a:pPr>
            <a:r>
              <a:rPr lang="en-GB" sz="3300" b="1" i="1" dirty="0">
                <a:solidFill>
                  <a:srgbClr val="FFFFFF"/>
                </a:solidFill>
                <a:latin typeface="Poppins Medium"/>
                <a:ea typeface="Poppins Medium"/>
                <a:cs typeface="Poppins Medium"/>
                <a:sym typeface="Poppins Medium"/>
              </a:rPr>
              <a:t>Design and Layout</a:t>
            </a:r>
            <a:endParaRPr sz="1400" b="0" i="0" u="none" strike="noStrike" cap="none" dirty="0">
              <a:solidFill>
                <a:srgbClr val="000000"/>
              </a:solidFill>
              <a:latin typeface="Calibri"/>
              <a:ea typeface="Calibri"/>
              <a:cs typeface="Calibri"/>
              <a:sym typeface="Calibri"/>
            </a:endParaRPr>
          </a:p>
        </p:txBody>
      </p:sp>
      <p:sp>
        <p:nvSpPr>
          <p:cNvPr id="166" name="Google Shape;166;p18"/>
          <p:cNvSpPr txBox="1"/>
          <p:nvPr/>
        </p:nvSpPr>
        <p:spPr>
          <a:xfrm>
            <a:off x="628560" y="1369170"/>
            <a:ext cx="7886400" cy="3263100"/>
          </a:xfrm>
          <a:prstGeom prst="rect">
            <a:avLst/>
          </a:prstGeom>
          <a:noFill/>
          <a:ln>
            <a:noFill/>
          </a:ln>
        </p:spPr>
        <p:txBody>
          <a:bodyPr spcFirstLastPara="1" wrap="square" lIns="68575" tIns="34275" rIns="68575" bIns="34275" anchor="t" anchorCtr="0">
            <a:noAutofit/>
          </a:bodyPr>
          <a:lstStyle/>
          <a:p>
            <a:pPr marL="177800" marR="0" lvl="0" indent="-171450" algn="l" rtl="0">
              <a:lnSpc>
                <a:spcPct val="90000"/>
              </a:lnSpc>
              <a:spcBef>
                <a:spcPts val="0"/>
              </a:spcBef>
              <a:spcAft>
                <a:spcPts val="0"/>
              </a:spcAft>
              <a:buClr>
                <a:srgbClr val="FFFFFF"/>
              </a:buClr>
              <a:buSzPts val="2100"/>
              <a:buFont typeface="Arial"/>
              <a:buChar char="•"/>
            </a:pPr>
            <a:r>
              <a:rPr lang="en-GB" sz="2100" i="1">
                <a:solidFill>
                  <a:srgbClr val="FFFFFF"/>
                </a:solidFill>
                <a:latin typeface="Poppins Medium"/>
                <a:ea typeface="Poppins Medium"/>
                <a:cs typeface="Poppins Medium"/>
                <a:sym typeface="Poppins Medium"/>
              </a:rPr>
              <a:t>Used bootstrap for overall layout</a:t>
            </a:r>
            <a:endParaRPr sz="2100" i="1">
              <a:solidFill>
                <a:srgbClr val="FFFFFF"/>
              </a:solidFill>
              <a:latin typeface="Poppins Medium"/>
              <a:ea typeface="Poppins Medium"/>
              <a:cs typeface="Poppins Medium"/>
              <a:sym typeface="Poppins Medium"/>
            </a:endParaRPr>
          </a:p>
          <a:p>
            <a:pPr marL="457200" marR="0" lvl="0" indent="0" algn="l" rtl="0">
              <a:lnSpc>
                <a:spcPct val="90000"/>
              </a:lnSpc>
              <a:spcBef>
                <a:spcPts val="0"/>
              </a:spcBef>
              <a:spcAft>
                <a:spcPts val="0"/>
              </a:spcAft>
              <a:buNone/>
            </a:pPr>
            <a:endParaRPr sz="2100" i="1">
              <a:solidFill>
                <a:srgbClr val="FFFFFF"/>
              </a:solidFill>
              <a:latin typeface="Poppins Medium"/>
              <a:ea typeface="Poppins Medium"/>
              <a:cs typeface="Poppins Medium"/>
              <a:sym typeface="Poppins Medium"/>
            </a:endParaRPr>
          </a:p>
          <a:p>
            <a:pPr marL="177800" marR="0" lvl="0" indent="-171450" algn="l" rtl="0">
              <a:lnSpc>
                <a:spcPct val="90000"/>
              </a:lnSpc>
              <a:spcBef>
                <a:spcPts val="0"/>
              </a:spcBef>
              <a:spcAft>
                <a:spcPts val="0"/>
              </a:spcAft>
              <a:buClr>
                <a:srgbClr val="FFFFFF"/>
              </a:buClr>
              <a:buSzPts val="2100"/>
              <a:buFont typeface="Poppins Medium"/>
              <a:buChar char="•"/>
            </a:pPr>
            <a:r>
              <a:rPr lang="en-GB" sz="2100" i="1">
                <a:solidFill>
                  <a:srgbClr val="FFFFFF"/>
                </a:solidFill>
                <a:latin typeface="Poppins Medium"/>
                <a:ea typeface="Poppins Medium"/>
                <a:cs typeface="Poppins Medium"/>
                <a:sym typeface="Poppins Medium"/>
              </a:rPr>
              <a:t>W3Schools for specific features</a:t>
            </a:r>
            <a:endParaRPr sz="2100" i="1">
              <a:solidFill>
                <a:srgbClr val="FFFFFF"/>
              </a:solidFill>
              <a:latin typeface="Poppins Medium"/>
              <a:ea typeface="Poppins Medium"/>
              <a:cs typeface="Poppins Medium"/>
              <a:sym typeface="Poppins Medium"/>
            </a:endParaRPr>
          </a:p>
        </p:txBody>
      </p:sp>
      <p:cxnSp>
        <p:nvCxnSpPr>
          <p:cNvPr id="167" name="Google Shape;167;p18"/>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171"/>
        <p:cNvGrpSpPr/>
        <p:nvPr/>
      </p:nvGrpSpPr>
      <p:grpSpPr>
        <a:xfrm>
          <a:off x="0" y="0"/>
          <a:ext cx="0" cy="0"/>
          <a:chOff x="0" y="0"/>
          <a:chExt cx="0" cy="0"/>
        </a:xfrm>
      </p:grpSpPr>
      <p:sp>
        <p:nvSpPr>
          <p:cNvPr id="173" name="Google Shape;173;p19"/>
          <p:cNvSpPr txBox="1"/>
          <p:nvPr/>
        </p:nvSpPr>
        <p:spPr>
          <a:xfrm>
            <a:off x="628260" y="1052438"/>
            <a:ext cx="7886400" cy="32631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None/>
            </a:pPr>
            <a:endParaRPr b="0" i="0" u="none" strike="noStrike" cap="none" dirty="0">
              <a:solidFill>
                <a:srgbClr val="000000"/>
              </a:solidFill>
              <a:latin typeface="Calibri"/>
              <a:ea typeface="Calibri"/>
              <a:cs typeface="Calibri"/>
              <a:sym typeface="Calibri"/>
            </a:endParaRPr>
          </a:p>
          <a:p>
            <a:pPr marL="177800" marR="0" lvl="0" indent="-127000" algn="l" rtl="0">
              <a:lnSpc>
                <a:spcPct val="90000"/>
              </a:lnSpc>
              <a:spcBef>
                <a:spcPts val="0"/>
              </a:spcBef>
              <a:spcAft>
                <a:spcPts val="0"/>
              </a:spcAft>
              <a:buClr>
                <a:srgbClr val="FFFFFF"/>
              </a:buClr>
              <a:buSzPts val="1400"/>
              <a:buFont typeface="Arial"/>
              <a:buChar char="•"/>
            </a:pPr>
            <a:r>
              <a:rPr lang="en-GB" b="0" i="1" u="none" strike="noStrike" cap="none" dirty="0">
                <a:solidFill>
                  <a:srgbClr val="FFFFFF"/>
                </a:solidFill>
                <a:latin typeface="Poppins Medium"/>
                <a:ea typeface="Poppins Medium"/>
                <a:cs typeface="Poppins Medium"/>
                <a:sym typeface="Poppins Medium"/>
              </a:rPr>
              <a:t>JAVASCRIPT </a:t>
            </a:r>
            <a:r>
              <a:rPr lang="en-GB" i="1" dirty="0">
                <a:solidFill>
                  <a:srgbClr val="FFFFFF"/>
                </a:solidFill>
                <a:latin typeface="Poppins Medium"/>
                <a:ea typeface="Poppins Medium"/>
                <a:cs typeface="Poppins Medium"/>
                <a:sym typeface="Poppins Medium"/>
              </a:rPr>
              <a:t>/ JSON</a:t>
            </a:r>
            <a:endParaRPr i="1" dirty="0">
              <a:solidFill>
                <a:srgbClr val="FFFFFF"/>
              </a:solidFill>
              <a:latin typeface="Poppins Medium"/>
              <a:ea typeface="Poppins Medium"/>
              <a:cs typeface="Poppins Medium"/>
              <a:sym typeface="Poppins Medium"/>
            </a:endParaRPr>
          </a:p>
          <a:p>
            <a:pPr marL="914400" marR="0" lvl="1" indent="-317500" algn="l" rtl="0">
              <a:lnSpc>
                <a:spcPct val="90000"/>
              </a:lnSpc>
              <a:spcBef>
                <a:spcPts val="0"/>
              </a:spcBef>
              <a:spcAft>
                <a:spcPts val="0"/>
              </a:spcAft>
              <a:buClr>
                <a:srgbClr val="FFFFFF"/>
              </a:buClr>
              <a:buSzPts val="1400"/>
              <a:buFont typeface="Arial"/>
              <a:buChar char="○"/>
            </a:pPr>
            <a:r>
              <a:rPr lang="en-GB" i="1" dirty="0">
                <a:solidFill>
                  <a:srgbClr val="FFFFFF"/>
                </a:solidFill>
                <a:latin typeface="Poppins Medium"/>
                <a:ea typeface="Poppins Medium"/>
                <a:cs typeface="Poppins Medium"/>
                <a:sym typeface="Poppins Medium"/>
              </a:rPr>
              <a:t>Extra features where html was not enough</a:t>
            </a:r>
            <a:r>
              <a:rPr lang="en-GB" b="0" i="1" u="none" strike="noStrike" cap="none" dirty="0">
                <a:solidFill>
                  <a:srgbClr val="FFFFFF"/>
                </a:solidFill>
                <a:latin typeface="Poppins Medium"/>
                <a:ea typeface="Poppins Medium"/>
                <a:cs typeface="Poppins Medium"/>
                <a:sym typeface="Poppins Medium"/>
              </a:rPr>
              <a:t> </a:t>
            </a:r>
            <a:endParaRPr b="0" i="0" u="none" strike="noStrike" cap="none" dirty="0">
              <a:solidFill>
                <a:srgbClr val="000000"/>
              </a:solidFill>
              <a:latin typeface="Calibri"/>
              <a:ea typeface="Calibri"/>
              <a:cs typeface="Calibri"/>
              <a:sym typeface="Calibri"/>
            </a:endParaRPr>
          </a:p>
          <a:p>
            <a:pPr marL="0" marR="0" lvl="0" indent="0" algn="l" rtl="0">
              <a:lnSpc>
                <a:spcPct val="90000"/>
              </a:lnSpc>
              <a:spcBef>
                <a:spcPts val="0"/>
              </a:spcBef>
              <a:spcAft>
                <a:spcPts val="0"/>
              </a:spcAft>
              <a:buNone/>
            </a:pPr>
            <a:endParaRPr b="0" i="0" u="none" strike="noStrike" cap="none" dirty="0">
              <a:solidFill>
                <a:srgbClr val="000000"/>
              </a:solidFill>
              <a:latin typeface="Calibri"/>
              <a:ea typeface="Calibri"/>
              <a:cs typeface="Calibri"/>
              <a:sym typeface="Calibri"/>
            </a:endParaRPr>
          </a:p>
          <a:p>
            <a:pPr marL="177800" marR="0" lvl="0" indent="-127000" algn="l" rtl="0">
              <a:lnSpc>
                <a:spcPct val="90000"/>
              </a:lnSpc>
              <a:spcBef>
                <a:spcPts val="0"/>
              </a:spcBef>
              <a:spcAft>
                <a:spcPts val="0"/>
              </a:spcAft>
              <a:buClr>
                <a:srgbClr val="FFFFFF"/>
              </a:buClr>
              <a:buSzPts val="1400"/>
              <a:buFont typeface="Arial"/>
              <a:buChar char="•"/>
            </a:pPr>
            <a:r>
              <a:rPr lang="en-GB" b="0" i="1" u="none" strike="noStrike" cap="none" dirty="0">
                <a:solidFill>
                  <a:srgbClr val="FFFFFF"/>
                </a:solidFill>
                <a:latin typeface="Poppins Medium"/>
                <a:ea typeface="Poppins Medium"/>
                <a:cs typeface="Poppins Medium"/>
                <a:sym typeface="Poppins Medium"/>
              </a:rPr>
              <a:t>SERVER SIDE PHP SCRIPTS</a:t>
            </a:r>
            <a:endParaRPr b="0" i="1" u="none" strike="noStrike" cap="none" dirty="0">
              <a:solidFill>
                <a:srgbClr val="FFFFFF"/>
              </a:solidFill>
              <a:latin typeface="Poppins Medium"/>
              <a:ea typeface="Poppins Medium"/>
              <a:cs typeface="Poppins Medium"/>
              <a:sym typeface="Poppins Medium"/>
            </a:endParaRPr>
          </a:p>
          <a:p>
            <a:pPr marL="914400" marR="0" lvl="1" indent="-317500" algn="l" rtl="0">
              <a:lnSpc>
                <a:spcPct val="90000"/>
              </a:lnSpc>
              <a:spcBef>
                <a:spcPts val="0"/>
              </a:spcBef>
              <a:spcAft>
                <a:spcPts val="0"/>
              </a:spcAft>
              <a:buClr>
                <a:srgbClr val="FFFFFF"/>
              </a:buClr>
              <a:buSzPts val="1400"/>
              <a:buFont typeface="Poppins Medium"/>
              <a:buChar char="○"/>
            </a:pPr>
            <a:r>
              <a:rPr lang="en-GB" i="1" dirty="0">
                <a:solidFill>
                  <a:srgbClr val="FFFFFF"/>
                </a:solidFill>
                <a:latin typeface="Poppins Medium"/>
                <a:ea typeface="Poppins Medium"/>
                <a:cs typeface="Poppins Medium"/>
                <a:sym typeface="Poppins Medium"/>
              </a:rPr>
              <a:t>For transferring data to and from </a:t>
            </a:r>
            <a:endParaRPr i="1" dirty="0">
              <a:solidFill>
                <a:srgbClr val="FFFFFF"/>
              </a:solidFill>
              <a:latin typeface="Poppins Medium"/>
              <a:ea typeface="Poppins Medium"/>
              <a:cs typeface="Poppins Medium"/>
              <a:sym typeface="Poppins Medium"/>
            </a:endParaRPr>
          </a:p>
          <a:p>
            <a:pPr marL="914400" marR="0" lvl="0" indent="0" algn="l" rtl="0">
              <a:lnSpc>
                <a:spcPct val="90000"/>
              </a:lnSpc>
              <a:spcBef>
                <a:spcPts val="0"/>
              </a:spcBef>
              <a:spcAft>
                <a:spcPts val="0"/>
              </a:spcAft>
              <a:buNone/>
            </a:pPr>
            <a:r>
              <a:rPr lang="en-GB" i="1" dirty="0">
                <a:solidFill>
                  <a:srgbClr val="FFFFFF"/>
                </a:solidFill>
                <a:latin typeface="Poppins Medium"/>
                <a:ea typeface="Poppins Medium"/>
                <a:cs typeface="Poppins Medium"/>
                <a:sym typeface="Poppins Medium"/>
              </a:rPr>
              <a:t>the front end of the website</a:t>
            </a:r>
            <a:endParaRPr i="1" dirty="0">
              <a:solidFill>
                <a:srgbClr val="FFFFFF"/>
              </a:solidFill>
              <a:latin typeface="Poppins Medium"/>
              <a:ea typeface="Poppins Medium"/>
              <a:cs typeface="Poppins Medium"/>
              <a:sym typeface="Poppins Medium"/>
            </a:endParaRPr>
          </a:p>
          <a:p>
            <a:pPr marL="0" marR="0" lvl="0" indent="0" algn="l" rtl="0">
              <a:lnSpc>
                <a:spcPct val="90000"/>
              </a:lnSpc>
              <a:spcBef>
                <a:spcPts val="0"/>
              </a:spcBef>
              <a:spcAft>
                <a:spcPts val="0"/>
              </a:spcAft>
              <a:buNone/>
            </a:pPr>
            <a:r>
              <a:rPr lang="en-GB" dirty="0">
                <a:latin typeface="Calibri"/>
                <a:ea typeface="Calibri"/>
                <a:cs typeface="Calibri"/>
                <a:sym typeface="Calibri"/>
              </a:rPr>
              <a:t>	</a:t>
            </a:r>
            <a:endParaRPr b="0" i="0" u="none" strike="noStrike" cap="none" dirty="0">
              <a:solidFill>
                <a:srgbClr val="000000"/>
              </a:solidFill>
              <a:latin typeface="Calibri"/>
              <a:ea typeface="Calibri"/>
              <a:cs typeface="Calibri"/>
              <a:sym typeface="Calibri"/>
            </a:endParaRPr>
          </a:p>
          <a:p>
            <a:pPr marL="177800" marR="0" lvl="0" indent="-127000" algn="l" rtl="0">
              <a:lnSpc>
                <a:spcPct val="90000"/>
              </a:lnSpc>
              <a:spcBef>
                <a:spcPts val="0"/>
              </a:spcBef>
              <a:spcAft>
                <a:spcPts val="0"/>
              </a:spcAft>
              <a:buClr>
                <a:srgbClr val="FFFFFF"/>
              </a:buClr>
              <a:buSzPts val="1400"/>
              <a:buFont typeface="Arial"/>
              <a:buChar char="•"/>
            </a:pPr>
            <a:r>
              <a:rPr lang="en-GB" i="1" dirty="0" err="1">
                <a:solidFill>
                  <a:srgbClr val="FFFFFF"/>
                </a:solidFill>
                <a:latin typeface="Poppins Medium"/>
                <a:ea typeface="Poppins Medium"/>
                <a:cs typeface="Poppins Medium"/>
                <a:sym typeface="Poppins Medium"/>
              </a:rPr>
              <a:t>my</a:t>
            </a:r>
            <a:r>
              <a:rPr lang="en-GB" b="0" i="1" u="none" strike="noStrike" cap="none" dirty="0" err="1">
                <a:solidFill>
                  <a:srgbClr val="FFFFFF"/>
                </a:solidFill>
                <a:latin typeface="Poppins Medium"/>
                <a:ea typeface="Poppins Medium"/>
                <a:cs typeface="Poppins Medium"/>
                <a:sym typeface="Poppins Medium"/>
              </a:rPr>
              <a:t>SQL</a:t>
            </a:r>
            <a:endParaRPr b="0" i="1" u="none" strike="noStrike" cap="none" dirty="0">
              <a:solidFill>
                <a:srgbClr val="FFFFFF"/>
              </a:solidFill>
              <a:latin typeface="Poppins Medium"/>
              <a:ea typeface="Poppins Medium"/>
              <a:cs typeface="Poppins Medium"/>
              <a:sym typeface="Poppins Medium"/>
            </a:endParaRPr>
          </a:p>
          <a:p>
            <a:pPr marL="914400" marR="0" lvl="1" indent="-317500" algn="l" rtl="0">
              <a:lnSpc>
                <a:spcPct val="90000"/>
              </a:lnSpc>
              <a:spcBef>
                <a:spcPts val="0"/>
              </a:spcBef>
              <a:spcAft>
                <a:spcPts val="0"/>
              </a:spcAft>
              <a:buClr>
                <a:srgbClr val="FFFFFF"/>
              </a:buClr>
              <a:buSzPts val="1400"/>
              <a:buFont typeface="Poppins Medium"/>
              <a:buChar char="○"/>
            </a:pPr>
            <a:r>
              <a:rPr lang="en-GB" i="1" dirty="0">
                <a:solidFill>
                  <a:srgbClr val="FFFFFF"/>
                </a:solidFill>
                <a:latin typeface="Poppins Medium"/>
                <a:ea typeface="Poppins Medium"/>
                <a:cs typeface="Poppins Medium"/>
                <a:sym typeface="Poppins Medium"/>
              </a:rPr>
              <a:t>Database management system used to store data</a:t>
            </a:r>
            <a:endParaRPr i="1" dirty="0">
              <a:solidFill>
                <a:srgbClr val="FFFFFF"/>
              </a:solidFill>
              <a:latin typeface="Poppins Medium"/>
              <a:ea typeface="Poppins Medium"/>
              <a:cs typeface="Poppins Medium"/>
              <a:sym typeface="Poppins Medium"/>
            </a:endParaRPr>
          </a:p>
          <a:p>
            <a:pPr marL="0" marR="0" lvl="0" indent="0" algn="l" rtl="0">
              <a:lnSpc>
                <a:spcPct val="90000"/>
              </a:lnSpc>
              <a:spcBef>
                <a:spcPts val="0"/>
              </a:spcBef>
              <a:spcAft>
                <a:spcPts val="0"/>
              </a:spcAft>
              <a:buNone/>
            </a:pPr>
            <a:endParaRPr b="0" i="0" u="none" strike="noStrike" cap="none" dirty="0">
              <a:solidFill>
                <a:srgbClr val="000000"/>
              </a:solidFill>
              <a:latin typeface="Calibri"/>
              <a:ea typeface="Calibri"/>
              <a:cs typeface="Calibri"/>
              <a:sym typeface="Calibri"/>
            </a:endParaRPr>
          </a:p>
        </p:txBody>
      </p:sp>
      <p:pic>
        <p:nvPicPr>
          <p:cNvPr id="175" name="Google Shape;175;p19"/>
          <p:cNvPicPr preferRelativeResize="0"/>
          <p:nvPr/>
        </p:nvPicPr>
        <p:blipFill rotWithShape="1">
          <a:blip r:embed="rId3">
            <a:alphaModFix/>
          </a:blip>
          <a:srcRect/>
          <a:stretch/>
        </p:blipFill>
        <p:spPr>
          <a:xfrm>
            <a:off x="6783419" y="3629891"/>
            <a:ext cx="1608007" cy="1293754"/>
          </a:xfrm>
          <a:prstGeom prst="rect">
            <a:avLst/>
          </a:prstGeom>
          <a:noFill/>
          <a:ln>
            <a:noFill/>
          </a:ln>
        </p:spPr>
      </p:pic>
      <p:sp>
        <p:nvSpPr>
          <p:cNvPr id="172" name="Google Shape;172;p19"/>
          <p:cNvSpPr txBox="1"/>
          <p:nvPr/>
        </p:nvSpPr>
        <p:spPr>
          <a:xfrm>
            <a:off x="628560" y="273780"/>
            <a:ext cx="7886400" cy="9939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None/>
            </a:pPr>
            <a:r>
              <a:rPr lang="en-GB" sz="3300" b="1" i="1" u="none" strike="noStrike" cap="none">
                <a:solidFill>
                  <a:srgbClr val="FFFFFF"/>
                </a:solidFill>
                <a:latin typeface="Poppins Medium"/>
                <a:ea typeface="Poppins Medium"/>
                <a:cs typeface="Poppins Medium"/>
                <a:sym typeface="Poppins Medium"/>
              </a:rPr>
              <a:t>CREATING THE WEBSITE</a:t>
            </a:r>
            <a:endParaRPr sz="1400" b="0" i="0" u="none" strike="noStrike" cap="none">
              <a:solidFill>
                <a:srgbClr val="000000"/>
              </a:solidFill>
              <a:latin typeface="Calibri"/>
              <a:ea typeface="Calibri"/>
              <a:cs typeface="Calibri"/>
              <a:sym typeface="Calibri"/>
            </a:endParaRPr>
          </a:p>
        </p:txBody>
      </p:sp>
      <p:cxnSp>
        <p:nvCxnSpPr>
          <p:cNvPr id="174" name="Google Shape;174;p19"/>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186"/>
        <p:cNvGrpSpPr/>
        <p:nvPr/>
      </p:nvGrpSpPr>
      <p:grpSpPr>
        <a:xfrm>
          <a:off x="0" y="0"/>
          <a:ext cx="0" cy="0"/>
          <a:chOff x="0" y="0"/>
          <a:chExt cx="0" cy="0"/>
        </a:xfrm>
      </p:grpSpPr>
      <p:sp>
        <p:nvSpPr>
          <p:cNvPr id="187" name="Google Shape;187;p21"/>
          <p:cNvSpPr txBox="1">
            <a:spLocks noGrp="1"/>
          </p:cNvSpPr>
          <p:nvPr>
            <p:ph type="title"/>
          </p:nvPr>
        </p:nvSpPr>
        <p:spPr>
          <a:xfrm>
            <a:off x="627610" y="274320"/>
            <a:ext cx="7269480" cy="994172"/>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b="1" i="1" spc="8" dirty="0" err="1">
                <a:solidFill>
                  <a:srgbClr val="FFFFFF"/>
                </a:solidFill>
                <a:latin typeface="Poppins Medium"/>
                <a:ea typeface="+mn-ea"/>
                <a:cs typeface="Poppins Medium"/>
              </a:rPr>
              <a:t>MD5</a:t>
            </a:r>
            <a:r>
              <a:rPr lang="en-GB" b="1" i="1" spc="8" dirty="0">
                <a:solidFill>
                  <a:srgbClr val="FFFFFF"/>
                </a:solidFill>
                <a:latin typeface="Poppins Medium"/>
                <a:ea typeface="+mn-ea"/>
                <a:cs typeface="Poppins Medium"/>
              </a:rPr>
              <a:t> HASHING PASSWORD</a:t>
            </a:r>
            <a:endParaRPr b="1" i="1" spc="8" dirty="0">
              <a:solidFill>
                <a:srgbClr val="FFFFFF"/>
              </a:solidFill>
              <a:latin typeface="Poppins Medium"/>
              <a:ea typeface="+mn-ea"/>
              <a:cs typeface="Poppins Medium"/>
            </a:endParaRPr>
          </a:p>
        </p:txBody>
      </p:sp>
      <p:sp>
        <p:nvSpPr>
          <p:cNvPr id="188" name="Google Shape;188;p21"/>
          <p:cNvSpPr txBox="1">
            <a:spLocks noGrp="1"/>
          </p:cNvSpPr>
          <p:nvPr>
            <p:ph idx="1"/>
          </p:nvPr>
        </p:nvSpPr>
        <p:spPr>
          <a:xfrm>
            <a:off x="627610" y="1371600"/>
            <a:ext cx="6950687" cy="3263503"/>
          </a:xfrm>
          <a:prstGeom prst="rect">
            <a:avLst/>
          </a:prstGeom>
        </p:spPr>
        <p:txBody>
          <a:bodyPr spcFirstLastPara="1" wrap="square" lIns="0" tIns="0" rIns="0" bIns="0" anchor="t" anchorCtr="0">
            <a:noAutofit/>
          </a:bodyPr>
          <a:lstStyle/>
          <a:p>
            <a:pPr marL="457200" indent="-355600">
              <a:spcBef>
                <a:spcPts val="0"/>
              </a:spcBef>
              <a:spcAft>
                <a:spcPts val="0"/>
              </a:spcAft>
              <a:buSzPts val="2000"/>
            </a:pPr>
            <a:r>
              <a:rPr lang="en-GB" sz="1800" i="1" dirty="0">
                <a:solidFill>
                  <a:srgbClr val="FFFFFF"/>
                </a:solidFill>
                <a:latin typeface="Poppins Medium"/>
                <a:cs typeface="Poppins Medium"/>
              </a:rPr>
              <a:t>Used the </a:t>
            </a:r>
            <a:r>
              <a:rPr lang="en-GB" sz="1800" i="1" dirty="0" err="1">
                <a:solidFill>
                  <a:srgbClr val="FFFFFF"/>
                </a:solidFill>
                <a:latin typeface="Poppins Medium"/>
                <a:cs typeface="Poppins Medium"/>
              </a:rPr>
              <a:t>MD5</a:t>
            </a:r>
            <a:r>
              <a:rPr lang="en-GB" sz="1800" i="1" dirty="0">
                <a:solidFill>
                  <a:srgbClr val="FFFFFF"/>
                </a:solidFill>
                <a:latin typeface="Poppins Medium"/>
                <a:cs typeface="Poppins Medium"/>
              </a:rPr>
              <a:t> hashing algorithm to store the registered passwords in the database so it is not sent over the network as plain text making it more secure.</a:t>
            </a:r>
          </a:p>
          <a:p>
            <a:pPr marL="101600" indent="0">
              <a:spcBef>
                <a:spcPts val="0"/>
              </a:spcBef>
              <a:spcAft>
                <a:spcPts val="0"/>
              </a:spcAft>
              <a:buSzPts val="2000"/>
              <a:buNone/>
            </a:pPr>
            <a:endParaRPr sz="1800" i="1" dirty="0">
              <a:solidFill>
                <a:srgbClr val="FFFFFF"/>
              </a:solidFill>
              <a:latin typeface="Poppins Medium"/>
              <a:cs typeface="Poppins Medium"/>
            </a:endParaRPr>
          </a:p>
          <a:p>
            <a:pPr marL="457200" indent="-355600">
              <a:spcBef>
                <a:spcPts val="0"/>
              </a:spcBef>
              <a:spcAft>
                <a:spcPts val="0"/>
              </a:spcAft>
              <a:buSzPts val="2000"/>
            </a:pPr>
            <a:r>
              <a:rPr lang="en-GB" sz="1800" i="1" dirty="0">
                <a:solidFill>
                  <a:srgbClr val="FFFFFF"/>
                </a:solidFill>
                <a:latin typeface="Poppins Medium"/>
                <a:cs typeface="Poppins Medium"/>
              </a:rPr>
              <a:t>Log-In sends the hashed password to compare the one stored in the database, no decoding occurs.</a:t>
            </a:r>
            <a:endParaRPr sz="1800" i="1" dirty="0">
              <a:solidFill>
                <a:srgbClr val="FFFFFF"/>
              </a:solidFill>
              <a:latin typeface="Poppins Medium"/>
              <a:cs typeface="Poppins Medium"/>
            </a:endParaRPr>
          </a:p>
        </p:txBody>
      </p:sp>
      <p:cxnSp>
        <p:nvCxnSpPr>
          <p:cNvPr id="4" name="Google Shape;167;p18">
            <a:extLst>
              <a:ext uri="{FF2B5EF4-FFF2-40B4-BE49-F238E27FC236}">
                <a16:creationId xmlns:a16="http://schemas.microsoft.com/office/drawing/2014/main" id="{483CF7FA-5F18-488D-941C-906CED01FF1E}"/>
              </a:ext>
            </a:extLst>
          </p:cNvPr>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192"/>
        <p:cNvGrpSpPr/>
        <p:nvPr/>
      </p:nvGrpSpPr>
      <p:grpSpPr>
        <a:xfrm>
          <a:off x="0" y="0"/>
          <a:ext cx="0" cy="0"/>
          <a:chOff x="0" y="0"/>
          <a:chExt cx="0" cy="0"/>
        </a:xfrm>
      </p:grpSpPr>
      <p:sp>
        <p:nvSpPr>
          <p:cNvPr id="193" name="Google Shape;193;p22"/>
          <p:cNvSpPr txBox="1">
            <a:spLocks noGrp="1"/>
          </p:cNvSpPr>
          <p:nvPr>
            <p:ph type="title"/>
          </p:nvPr>
        </p:nvSpPr>
        <p:spPr>
          <a:xfrm>
            <a:off x="628560" y="274320"/>
            <a:ext cx="7269480" cy="994172"/>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b="1" i="1" spc="8" dirty="0">
                <a:solidFill>
                  <a:schemeClr val="bg1"/>
                </a:solidFill>
                <a:latin typeface="Poppins Medium" panose="020B0604020202020204" charset="0"/>
                <a:ea typeface="+mn-ea"/>
                <a:cs typeface="Poppins Medium" panose="020B0604020202020204" charset="0"/>
              </a:rPr>
              <a:t>Validations</a:t>
            </a:r>
            <a:endParaRPr b="1" i="1" spc="8" dirty="0">
              <a:solidFill>
                <a:schemeClr val="bg1"/>
              </a:solidFill>
              <a:latin typeface="Poppins Medium" panose="020B0604020202020204" charset="0"/>
              <a:ea typeface="+mn-ea"/>
              <a:cs typeface="Poppins Medium" panose="020B0604020202020204" charset="0"/>
            </a:endParaRPr>
          </a:p>
        </p:txBody>
      </p:sp>
      <p:sp>
        <p:nvSpPr>
          <p:cNvPr id="194" name="Google Shape;194;p22"/>
          <p:cNvSpPr txBox="1">
            <a:spLocks noGrp="1"/>
          </p:cNvSpPr>
          <p:nvPr>
            <p:ph idx="1"/>
          </p:nvPr>
        </p:nvSpPr>
        <p:spPr>
          <a:xfrm>
            <a:off x="628560" y="1371600"/>
            <a:ext cx="7427858" cy="3263503"/>
          </a:xfrm>
          <a:prstGeom prst="rect">
            <a:avLst/>
          </a:prstGeom>
        </p:spPr>
        <p:txBody>
          <a:bodyPr spcFirstLastPara="1" wrap="square" lIns="0" tIns="0" rIns="0" bIns="0" anchor="t" anchorCtr="0">
            <a:noAutofit/>
          </a:bodyPr>
          <a:lstStyle/>
          <a:p>
            <a:pPr marL="457200" lvl="0" indent="-355600" algn="l" rtl="0">
              <a:spcBef>
                <a:spcPts val="0"/>
              </a:spcBef>
              <a:spcAft>
                <a:spcPts val="0"/>
              </a:spcAft>
              <a:buSzPts val="2000"/>
            </a:pPr>
            <a:r>
              <a:rPr lang="en-GB" sz="1800" dirty="0">
                <a:solidFill>
                  <a:srgbClr val="FFFFFF"/>
                </a:solidFill>
                <a:latin typeface="Poppins Medium"/>
                <a:cs typeface="Poppins Medium"/>
              </a:rPr>
              <a:t>General Validations</a:t>
            </a:r>
            <a:endParaRPr sz="1800" dirty="0">
              <a:solidFill>
                <a:srgbClr val="FFFFFF"/>
              </a:solidFill>
              <a:latin typeface="Poppins Medium"/>
              <a:cs typeface="Poppins Medium"/>
            </a:endParaRPr>
          </a:p>
          <a:p>
            <a:pPr marL="914400" lvl="1" indent="-355600" algn="l" rtl="0">
              <a:spcBef>
                <a:spcPts val="0"/>
              </a:spcBef>
              <a:spcAft>
                <a:spcPts val="0"/>
              </a:spcAft>
              <a:buSzPts val="2000"/>
              <a:buFont typeface="Courier New" panose="02070309020205020404" pitchFamily="49" charset="0"/>
              <a:buChar char="o"/>
            </a:pPr>
            <a:r>
              <a:rPr lang="en-GB" sz="1800" dirty="0">
                <a:solidFill>
                  <a:srgbClr val="FFFFFF"/>
                </a:solidFill>
                <a:latin typeface="Poppins Medium"/>
                <a:cs typeface="Poppins Medium"/>
              </a:rPr>
              <a:t>Checks if any fields are empty.</a:t>
            </a:r>
            <a:endParaRPr sz="1800" dirty="0">
              <a:solidFill>
                <a:srgbClr val="FFFFFF"/>
              </a:solidFill>
              <a:latin typeface="Poppins Medium"/>
              <a:cs typeface="Poppins Medium"/>
            </a:endParaRPr>
          </a:p>
          <a:p>
            <a:pPr marL="457200" lvl="0" indent="-355600" algn="l" rtl="0">
              <a:spcBef>
                <a:spcPts val="0"/>
              </a:spcBef>
              <a:spcAft>
                <a:spcPts val="0"/>
              </a:spcAft>
              <a:buSzPts val="2000"/>
            </a:pPr>
            <a:r>
              <a:rPr lang="en-GB" sz="1800" dirty="0" err="1">
                <a:solidFill>
                  <a:srgbClr val="FFFFFF"/>
                </a:solidFill>
                <a:latin typeface="Poppins Medium"/>
                <a:cs typeface="Poppins Medium"/>
              </a:rPr>
              <a:t>EMail</a:t>
            </a:r>
            <a:r>
              <a:rPr lang="en-GB" sz="1800" dirty="0">
                <a:solidFill>
                  <a:srgbClr val="FFFFFF"/>
                </a:solidFill>
                <a:latin typeface="Poppins Medium"/>
                <a:cs typeface="Poppins Medium"/>
              </a:rPr>
              <a:t> Validations</a:t>
            </a:r>
            <a:endParaRPr sz="1800" dirty="0">
              <a:solidFill>
                <a:srgbClr val="FFFFFF"/>
              </a:solidFill>
              <a:latin typeface="Poppins Medium"/>
              <a:cs typeface="Poppins Medium"/>
            </a:endParaRPr>
          </a:p>
          <a:p>
            <a:pPr marL="914400" lvl="1" indent="-355600" algn="l" rtl="0">
              <a:spcBef>
                <a:spcPts val="0"/>
              </a:spcBef>
              <a:spcAft>
                <a:spcPts val="0"/>
              </a:spcAft>
              <a:buSzPts val="2000"/>
              <a:buFont typeface="Courier New" panose="02070309020205020404" pitchFamily="49" charset="0"/>
              <a:buChar char="o"/>
            </a:pPr>
            <a:r>
              <a:rPr lang="en-GB" sz="1800" dirty="0">
                <a:solidFill>
                  <a:srgbClr val="FFFFFF"/>
                </a:solidFill>
                <a:latin typeface="Poppins Medium"/>
                <a:cs typeface="Poppins Medium"/>
              </a:rPr>
              <a:t>Checks if it is a valid email via a standard PHP API command,</a:t>
            </a:r>
            <a:br>
              <a:rPr lang="en-GB" sz="1800" dirty="0">
                <a:solidFill>
                  <a:srgbClr val="FFFFFF"/>
                </a:solidFill>
                <a:latin typeface="Poppins Medium"/>
                <a:cs typeface="Poppins Medium"/>
              </a:rPr>
            </a:br>
            <a:r>
              <a:rPr lang="en-GB" sz="1800" dirty="0">
                <a:solidFill>
                  <a:srgbClr val="FFFFFF"/>
                </a:solidFill>
                <a:latin typeface="Poppins Medium"/>
                <a:cs typeface="Poppins Medium"/>
              </a:rPr>
              <a:t>(Checks if there is an ‘@’ character and ends in ‘.com’).</a:t>
            </a:r>
            <a:endParaRPr sz="1800" dirty="0">
              <a:solidFill>
                <a:srgbClr val="FFFFFF"/>
              </a:solidFill>
              <a:latin typeface="Poppins Medium"/>
              <a:cs typeface="Poppins Medium"/>
            </a:endParaRPr>
          </a:p>
          <a:p>
            <a:pPr marL="914400" lvl="1" indent="-355600" algn="l" rtl="0">
              <a:spcBef>
                <a:spcPts val="0"/>
              </a:spcBef>
              <a:spcAft>
                <a:spcPts val="0"/>
              </a:spcAft>
              <a:buSzPts val="2000"/>
              <a:buFont typeface="Courier New" panose="02070309020205020404" pitchFamily="49" charset="0"/>
              <a:buChar char="o"/>
            </a:pPr>
            <a:r>
              <a:rPr lang="en-GB" sz="1800" dirty="0">
                <a:solidFill>
                  <a:srgbClr val="FFFFFF"/>
                </a:solidFill>
                <a:latin typeface="Poppins Medium"/>
                <a:cs typeface="Poppins Medium"/>
              </a:rPr>
              <a:t>Checks if email already exists in the database.</a:t>
            </a:r>
            <a:endParaRPr sz="1800" dirty="0">
              <a:solidFill>
                <a:srgbClr val="FFFFFF"/>
              </a:solidFill>
              <a:latin typeface="Poppins Medium"/>
              <a:cs typeface="Poppins Medium"/>
            </a:endParaRPr>
          </a:p>
          <a:p>
            <a:pPr marL="457200" lvl="0" indent="-355600" algn="l" rtl="0">
              <a:spcBef>
                <a:spcPts val="0"/>
              </a:spcBef>
              <a:spcAft>
                <a:spcPts val="0"/>
              </a:spcAft>
              <a:buSzPts val="2000"/>
            </a:pPr>
            <a:r>
              <a:rPr lang="en-GB" sz="1800" dirty="0">
                <a:solidFill>
                  <a:srgbClr val="FFFFFF"/>
                </a:solidFill>
                <a:latin typeface="Poppins Medium"/>
                <a:cs typeface="Poppins Medium"/>
              </a:rPr>
              <a:t>Username Validations</a:t>
            </a:r>
            <a:endParaRPr sz="1800" dirty="0">
              <a:solidFill>
                <a:srgbClr val="FFFFFF"/>
              </a:solidFill>
              <a:latin typeface="Poppins Medium"/>
              <a:cs typeface="Poppins Medium"/>
            </a:endParaRPr>
          </a:p>
          <a:p>
            <a:pPr marL="914400" lvl="1" indent="-355600" algn="l" rtl="0">
              <a:spcBef>
                <a:spcPts val="0"/>
              </a:spcBef>
              <a:spcAft>
                <a:spcPts val="0"/>
              </a:spcAft>
              <a:buSzPts val="2000"/>
              <a:buFont typeface="Courier New" panose="02070309020205020404" pitchFamily="49" charset="0"/>
              <a:buChar char="o"/>
            </a:pPr>
            <a:r>
              <a:rPr lang="en-GB" sz="1800" dirty="0">
                <a:solidFill>
                  <a:srgbClr val="FFFFFF"/>
                </a:solidFill>
                <a:latin typeface="Poppins Medium"/>
                <a:cs typeface="Poppins Medium"/>
              </a:rPr>
              <a:t>Checks if username already exists in the database.</a:t>
            </a:r>
            <a:endParaRPr sz="1800" dirty="0">
              <a:solidFill>
                <a:srgbClr val="FFFFFF"/>
              </a:solidFill>
              <a:latin typeface="Poppins Medium"/>
              <a:cs typeface="Poppins Medium"/>
            </a:endParaRPr>
          </a:p>
        </p:txBody>
      </p:sp>
      <p:cxnSp>
        <p:nvCxnSpPr>
          <p:cNvPr id="4" name="Google Shape;167;p18">
            <a:extLst>
              <a:ext uri="{FF2B5EF4-FFF2-40B4-BE49-F238E27FC236}">
                <a16:creationId xmlns:a16="http://schemas.microsoft.com/office/drawing/2014/main" id="{1BF20602-F24A-44ED-B3A2-A85D13D0E16E}"/>
              </a:ext>
            </a:extLst>
          </p:cNvPr>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198"/>
        <p:cNvGrpSpPr/>
        <p:nvPr/>
      </p:nvGrpSpPr>
      <p:grpSpPr>
        <a:xfrm>
          <a:off x="0" y="0"/>
          <a:ext cx="0" cy="0"/>
          <a:chOff x="0" y="0"/>
          <a:chExt cx="0" cy="0"/>
        </a:xfrm>
      </p:grpSpPr>
      <p:sp>
        <p:nvSpPr>
          <p:cNvPr id="199" name="Google Shape;199;p23"/>
          <p:cNvSpPr txBox="1"/>
          <p:nvPr/>
        </p:nvSpPr>
        <p:spPr>
          <a:xfrm>
            <a:off x="628560" y="273780"/>
            <a:ext cx="7886400" cy="9939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None/>
            </a:pPr>
            <a:r>
              <a:rPr lang="en-GB" sz="3300" b="1" i="1" u="none" strike="noStrike" cap="none">
                <a:solidFill>
                  <a:srgbClr val="FFFFFF"/>
                </a:solidFill>
                <a:latin typeface="Poppins Medium"/>
                <a:ea typeface="Poppins Medium"/>
                <a:cs typeface="Poppins Medium"/>
                <a:sym typeface="Poppins Medium"/>
              </a:rPr>
              <a:t>CREATING THE WEBSITE</a:t>
            </a:r>
            <a:endParaRPr sz="1400" b="0" i="0" u="none" strike="noStrike" cap="none">
              <a:solidFill>
                <a:srgbClr val="000000"/>
              </a:solidFill>
              <a:latin typeface="Calibri"/>
              <a:ea typeface="Calibri"/>
              <a:cs typeface="Calibri"/>
              <a:sym typeface="Calibri"/>
            </a:endParaRPr>
          </a:p>
        </p:txBody>
      </p:sp>
      <p:sp>
        <p:nvSpPr>
          <p:cNvPr id="200" name="Google Shape;200;p23"/>
          <p:cNvSpPr txBox="1"/>
          <p:nvPr/>
        </p:nvSpPr>
        <p:spPr>
          <a:xfrm>
            <a:off x="1502852" y="1387500"/>
            <a:ext cx="1792200" cy="459600"/>
          </a:xfrm>
          <a:prstGeom prst="rect">
            <a:avLst/>
          </a:prstGeom>
          <a:noFill/>
          <a:ln>
            <a:noFill/>
          </a:ln>
        </p:spPr>
        <p:txBody>
          <a:bodyPr spcFirstLastPara="1" wrap="square" lIns="68575" tIns="34275" rIns="68575" bIns="34275" anchor="t" anchorCtr="0">
            <a:noAutofit/>
          </a:bodyPr>
          <a:lstStyle/>
          <a:p>
            <a:pPr marL="0" lvl="0" indent="0" algn="l" rtl="0">
              <a:spcBef>
                <a:spcPts val="0"/>
              </a:spcBef>
              <a:spcAft>
                <a:spcPts val="0"/>
              </a:spcAft>
              <a:buNone/>
            </a:pPr>
            <a:r>
              <a:rPr lang="en-GB" sz="2100" i="1">
                <a:solidFill>
                  <a:schemeClr val="lt1"/>
                </a:solidFill>
                <a:latin typeface="Poppins Medium"/>
                <a:ea typeface="Poppins Medium"/>
                <a:cs typeface="Poppins Medium"/>
                <a:sym typeface="Poppins Medium"/>
              </a:rPr>
              <a:t>Konva Class  </a:t>
            </a:r>
            <a:endParaRPr sz="2100" i="1">
              <a:solidFill>
                <a:schemeClr val="lt1"/>
              </a:solidFill>
              <a:latin typeface="Poppins Medium"/>
              <a:ea typeface="Poppins Medium"/>
              <a:cs typeface="Poppins Medium"/>
              <a:sym typeface="Poppins Medium"/>
            </a:endParaRPr>
          </a:p>
        </p:txBody>
      </p:sp>
      <p:cxnSp>
        <p:nvCxnSpPr>
          <p:cNvPr id="201" name="Google Shape;201;p23"/>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pic>
        <p:nvPicPr>
          <p:cNvPr id="202" name="Google Shape;202;p23"/>
          <p:cNvPicPr preferRelativeResize="0"/>
          <p:nvPr/>
        </p:nvPicPr>
        <p:blipFill>
          <a:blip r:embed="rId3">
            <a:alphaModFix/>
          </a:blip>
          <a:stretch>
            <a:fillRect/>
          </a:stretch>
        </p:blipFill>
        <p:spPr>
          <a:xfrm>
            <a:off x="776725" y="1356563"/>
            <a:ext cx="521500" cy="521475"/>
          </a:xfrm>
          <a:prstGeom prst="rect">
            <a:avLst/>
          </a:prstGeom>
          <a:noFill/>
          <a:ln>
            <a:noFill/>
          </a:ln>
          <a:effectLst>
            <a:outerShdw blurRad="57150" dist="19050" dir="5400000" algn="bl" rotWithShape="0">
              <a:srgbClr val="000000">
                <a:alpha val="50000"/>
              </a:srgbClr>
            </a:outerShdw>
            <a:reflection endPos="17000" fadeDir="5400012" sy="-100000" algn="bl" rotWithShape="0"/>
          </a:effectLst>
        </p:spPr>
      </p:pic>
      <p:pic>
        <p:nvPicPr>
          <p:cNvPr id="203" name="Google Shape;203;p23"/>
          <p:cNvPicPr preferRelativeResize="0"/>
          <p:nvPr/>
        </p:nvPicPr>
        <p:blipFill>
          <a:blip r:embed="rId4">
            <a:alphaModFix/>
          </a:blip>
          <a:stretch>
            <a:fillRect/>
          </a:stretch>
        </p:blipFill>
        <p:spPr>
          <a:xfrm>
            <a:off x="1340575" y="2159872"/>
            <a:ext cx="1702150" cy="2437914"/>
          </a:xfrm>
          <a:prstGeom prst="rect">
            <a:avLst/>
          </a:prstGeom>
          <a:noFill/>
          <a:ln>
            <a:noFill/>
          </a:ln>
        </p:spPr>
      </p:pic>
      <p:pic>
        <p:nvPicPr>
          <p:cNvPr id="204" name="Google Shape;204;p23"/>
          <p:cNvPicPr preferRelativeResize="0"/>
          <p:nvPr/>
        </p:nvPicPr>
        <p:blipFill>
          <a:blip r:embed="rId5">
            <a:alphaModFix/>
          </a:blip>
          <a:stretch>
            <a:fillRect/>
          </a:stretch>
        </p:blipFill>
        <p:spPr>
          <a:xfrm>
            <a:off x="5314050" y="1356563"/>
            <a:ext cx="521500" cy="521500"/>
          </a:xfrm>
          <a:prstGeom prst="rect">
            <a:avLst/>
          </a:prstGeom>
          <a:noFill/>
          <a:ln>
            <a:noFill/>
          </a:ln>
        </p:spPr>
      </p:pic>
      <p:sp>
        <p:nvSpPr>
          <p:cNvPr id="205" name="Google Shape;205;p23"/>
          <p:cNvSpPr txBox="1"/>
          <p:nvPr/>
        </p:nvSpPr>
        <p:spPr>
          <a:xfrm>
            <a:off x="5994426" y="1387500"/>
            <a:ext cx="1124700" cy="459600"/>
          </a:xfrm>
          <a:prstGeom prst="rect">
            <a:avLst/>
          </a:prstGeom>
          <a:noFill/>
          <a:ln>
            <a:noFill/>
          </a:ln>
        </p:spPr>
        <p:txBody>
          <a:bodyPr spcFirstLastPara="1" wrap="square" lIns="68575" tIns="34275" rIns="68575" bIns="34275" anchor="t" anchorCtr="0">
            <a:noAutofit/>
          </a:bodyPr>
          <a:lstStyle/>
          <a:p>
            <a:pPr marL="0" lvl="0" indent="0" algn="l" rtl="0">
              <a:spcBef>
                <a:spcPts val="0"/>
              </a:spcBef>
              <a:spcAft>
                <a:spcPts val="0"/>
              </a:spcAft>
              <a:buNone/>
            </a:pPr>
            <a:r>
              <a:rPr lang="en-GB" sz="2100" i="1">
                <a:solidFill>
                  <a:schemeClr val="lt1"/>
                </a:solidFill>
                <a:latin typeface="Poppins Medium"/>
                <a:ea typeface="Poppins Medium"/>
                <a:cs typeface="Poppins Medium"/>
                <a:sym typeface="Poppins Medium"/>
              </a:rPr>
              <a:t>JQuery  </a:t>
            </a:r>
            <a:endParaRPr sz="2100" i="1">
              <a:solidFill>
                <a:schemeClr val="lt1"/>
              </a:solidFill>
              <a:latin typeface="Poppins Medium"/>
              <a:ea typeface="Poppins Medium"/>
              <a:cs typeface="Poppins Medium"/>
              <a:sym typeface="Poppins Medium"/>
            </a:endParaRPr>
          </a:p>
        </p:txBody>
      </p:sp>
      <p:pic>
        <p:nvPicPr>
          <p:cNvPr id="206" name="Google Shape;206;p23"/>
          <p:cNvPicPr preferRelativeResize="0"/>
          <p:nvPr/>
        </p:nvPicPr>
        <p:blipFill>
          <a:blip r:embed="rId6">
            <a:alphaModFix/>
          </a:blip>
          <a:stretch>
            <a:fillRect/>
          </a:stretch>
        </p:blipFill>
        <p:spPr>
          <a:xfrm>
            <a:off x="5199500" y="2630143"/>
            <a:ext cx="2441675" cy="11719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210"/>
        <p:cNvGrpSpPr/>
        <p:nvPr/>
      </p:nvGrpSpPr>
      <p:grpSpPr>
        <a:xfrm>
          <a:off x="0" y="0"/>
          <a:ext cx="0" cy="0"/>
          <a:chOff x="0" y="0"/>
          <a:chExt cx="0" cy="0"/>
        </a:xfrm>
      </p:grpSpPr>
      <p:sp>
        <p:nvSpPr>
          <p:cNvPr id="211" name="Google Shape;211;p24"/>
          <p:cNvSpPr txBox="1"/>
          <p:nvPr/>
        </p:nvSpPr>
        <p:spPr>
          <a:xfrm>
            <a:off x="628560" y="273780"/>
            <a:ext cx="7886400" cy="9939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None/>
            </a:pPr>
            <a:r>
              <a:rPr lang="en-GB" sz="3300" b="1" i="1" u="none" strike="noStrike" cap="none">
                <a:solidFill>
                  <a:srgbClr val="FFFFFF"/>
                </a:solidFill>
                <a:latin typeface="Poppins Medium"/>
                <a:ea typeface="Poppins Medium"/>
                <a:cs typeface="Poppins Medium"/>
                <a:sym typeface="Poppins Medium"/>
              </a:rPr>
              <a:t>CREATING THE WEBSITE</a:t>
            </a:r>
            <a:endParaRPr sz="1400" b="0" i="0" u="none" strike="noStrike" cap="none">
              <a:solidFill>
                <a:srgbClr val="000000"/>
              </a:solidFill>
              <a:latin typeface="Calibri"/>
              <a:ea typeface="Calibri"/>
              <a:cs typeface="Calibri"/>
              <a:sym typeface="Calibri"/>
            </a:endParaRPr>
          </a:p>
        </p:txBody>
      </p:sp>
      <p:cxnSp>
        <p:nvCxnSpPr>
          <p:cNvPr id="212" name="Google Shape;212;p24"/>
          <p:cNvCxnSpPr/>
          <p:nvPr/>
        </p:nvCxnSpPr>
        <p:spPr>
          <a:xfrm>
            <a:off x="628560" y="1109700"/>
            <a:ext cx="7886700" cy="300"/>
          </a:xfrm>
          <a:prstGeom prst="straightConnector1">
            <a:avLst/>
          </a:prstGeom>
          <a:noFill/>
          <a:ln w="22300" cap="flat" cmpd="sng">
            <a:solidFill>
              <a:schemeClr val="lt1"/>
            </a:solidFill>
            <a:prstDash val="solid"/>
            <a:round/>
            <a:headEnd type="none" w="sm" len="sm"/>
            <a:tailEnd type="none" w="sm" len="sm"/>
          </a:ln>
        </p:spPr>
      </p:cxnSp>
      <p:sp>
        <p:nvSpPr>
          <p:cNvPr id="213" name="Google Shape;213;p24"/>
          <p:cNvSpPr txBox="1"/>
          <p:nvPr/>
        </p:nvSpPr>
        <p:spPr>
          <a:xfrm>
            <a:off x="628560" y="1382695"/>
            <a:ext cx="7886400" cy="32631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None/>
            </a:pPr>
            <a:r>
              <a:rPr lang="en-GB">
                <a:solidFill>
                  <a:srgbClr val="FFFFFF"/>
                </a:solidFill>
                <a:latin typeface="Poppins Medium"/>
                <a:ea typeface="Poppins Medium"/>
                <a:cs typeface="Poppins Medium"/>
                <a:sym typeface="Poppins Medium"/>
              </a:rPr>
              <a:t>GitLab</a:t>
            </a:r>
            <a:endParaRPr>
              <a:solidFill>
                <a:srgbClr val="FFFFFF"/>
              </a:solidFill>
              <a:latin typeface="Poppins Medium"/>
              <a:ea typeface="Poppins Medium"/>
              <a:cs typeface="Poppins Medium"/>
              <a:sym typeface="Poppins Medium"/>
            </a:endParaRPr>
          </a:p>
        </p:txBody>
      </p:sp>
    </p:spTree>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TM03457515[[fn=View]]</Template>
  <TotalTime>29</TotalTime>
  <Words>711</Words>
  <Application>Microsoft Office PowerPoint</Application>
  <PresentationFormat>On-screen Show (16:9)</PresentationFormat>
  <Paragraphs>113</Paragraphs>
  <Slides>20</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Times New Roman</vt:lpstr>
      <vt:lpstr>Poppins Medium</vt:lpstr>
      <vt:lpstr>Century Schoolbook</vt:lpstr>
      <vt:lpstr>Wingdings 2</vt:lpstr>
      <vt:lpstr>Poppins</vt:lpstr>
      <vt:lpstr>Courier New</vt:lpstr>
      <vt:lpstr>Calibri</vt:lpstr>
      <vt:lpstr>View</vt:lpstr>
      <vt:lpstr>PowerPoint Presentation</vt:lpstr>
      <vt:lpstr>PowerPoint Presentation</vt:lpstr>
      <vt:lpstr>PowerPoint Presentation</vt:lpstr>
      <vt:lpstr>PowerPoint Presentation</vt:lpstr>
      <vt:lpstr>PowerPoint Presentation</vt:lpstr>
      <vt:lpstr>MD5 HASHING PASSWORD</vt:lpstr>
      <vt:lpstr>Validations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ANY QUESTIONS?</vt:lpstr>
      <vt:lpstr>Presenting WebSite</vt:lpstr>
      <vt:lpstr>Work Integration - GitLab</vt:lpstr>
      <vt:lpstr>Work Integration - GitLab</vt:lpstr>
      <vt:lpstr>Extra Website Functionality </vt:lpstr>
      <vt:lpstr>Improvements on research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Marios Yiannakou</cp:lastModifiedBy>
  <cp:revision>6</cp:revision>
  <dcterms:modified xsi:type="dcterms:W3CDTF">2019-04-03T13:20:19Z</dcterms:modified>
</cp:coreProperties>
</file>